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9" r:id="rId1"/>
  </p:sldMasterIdLst>
  <p:notesMasterIdLst>
    <p:notesMasterId r:id="rId27"/>
  </p:notesMasterIdLst>
  <p:handoutMasterIdLst>
    <p:handoutMasterId r:id="rId28"/>
  </p:handoutMasterIdLst>
  <p:sldIdLst>
    <p:sldId id="256" r:id="rId2"/>
    <p:sldId id="275" r:id="rId3"/>
    <p:sldId id="271" r:id="rId4"/>
    <p:sldId id="262" r:id="rId5"/>
    <p:sldId id="268" r:id="rId6"/>
    <p:sldId id="278" r:id="rId7"/>
    <p:sldId id="279" r:id="rId8"/>
    <p:sldId id="281" r:id="rId9"/>
    <p:sldId id="282" r:id="rId10"/>
    <p:sldId id="283" r:id="rId11"/>
    <p:sldId id="284" r:id="rId12"/>
    <p:sldId id="280" r:id="rId13"/>
    <p:sldId id="285" r:id="rId14"/>
    <p:sldId id="291" r:id="rId15"/>
    <p:sldId id="289" r:id="rId16"/>
    <p:sldId id="287" r:id="rId17"/>
    <p:sldId id="294" r:id="rId18"/>
    <p:sldId id="295" r:id="rId19"/>
    <p:sldId id="293" r:id="rId20"/>
    <p:sldId id="290" r:id="rId21"/>
    <p:sldId id="296" r:id="rId22"/>
    <p:sldId id="297" r:id="rId23"/>
    <p:sldId id="298" r:id="rId24"/>
    <p:sldId id="299" r:id="rId25"/>
    <p:sldId id="273" r:id="rId26"/>
  </p:sldIdLst>
  <p:sldSz cx="9144000" cy="5143500" type="screen16x9"/>
  <p:notesSz cx="6858000" cy="9144000"/>
  <p:embeddedFontLst>
    <p:embeddedFont>
      <p:font typeface="D2Coding" panose="020B0600000101010101" charset="-127"/>
      <p:regular r:id="rId29"/>
      <p:bold r:id="rId30"/>
    </p:embeddedFont>
    <p:embeddedFont>
      <p:font typeface="Pretendard Light" panose="020B0600000101010101" charset="-127"/>
      <p:regular r:id="rId31"/>
    </p:embeddedFont>
    <p:embeddedFont>
      <p:font typeface="Pretendard Medium" panose="020B0600000101010101" charset="-127"/>
      <p:regular r:id="rId32"/>
    </p:embeddedFont>
    <p:embeddedFont>
      <p:font typeface="프리젠테이션 3 Light" charset="-127"/>
      <p:regular r:id="rId33"/>
    </p:embeddedFont>
    <p:embeddedFont>
      <p:font typeface="에스코어 드림 4 Regular" panose="020B0503030302020204" pitchFamily="34" charset="-127"/>
      <p:regular r:id="rId34"/>
    </p:embeddedFont>
    <p:embeddedFont>
      <p:font typeface="에스코어 드림 5 Medium" panose="020B0503030302020204" pitchFamily="34" charset="-127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3F3"/>
    <a:srgbClr val="F9F7F7"/>
    <a:srgbClr val="112D4E"/>
    <a:srgbClr val="1D3857"/>
    <a:srgbClr val="2864A4"/>
    <a:srgbClr val="B9C6DF"/>
    <a:srgbClr val="E8ECF4"/>
    <a:srgbClr val="0814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774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CD49F15-3364-4726-A2E2-F8F2DAEB74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30C28FB-8888-E135-1F52-EEC50442471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35E05B-7AD2-49DF-99B3-F8C9BF40D54D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3CFEC5-9F1C-8242-8E55-C893D9C19C5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7F2EFF-F17F-1DB6-9A54-E8C57E9FE78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A32E5D-340C-4E81-A71B-FEE4133D0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7668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139c3f649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139c3f649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4083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139c3f649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139c3f649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838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139c3f649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139c3f649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7571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139c3f649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139c3f649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38280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139c3f649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139c3f649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55516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139c3f649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139c3f649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98859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139c3f649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139c3f649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57679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139c3f649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139c3f649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36856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139c3f649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139c3f649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4597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139c3f649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139c3f649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4218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e139c3f649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e139c3f649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233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e139c3f649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e139c3f649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139c3f649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139c3f649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139c3f649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139c3f649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207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139c3f649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139c3f649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5435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139c3f649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139c3f649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3365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139c3f649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139c3f649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5428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139c3f649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139c3f649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9589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288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958645"/>
            <a:ext cx="8520600" cy="3610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rgbClr val="08142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rgbClr val="08142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rgbClr val="08142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>
                <a:solidFill>
                  <a:srgbClr val="08142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solidFill>
                  <a:srgbClr val="08142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rgbClr val="08142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rgbClr val="08142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081421"/>
                </a:solidFill>
              </a:defRPr>
            </a:lvl1pPr>
          </a:lstStyle>
          <a:p>
            <a:endParaRPr dirty="0"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2877194-06A9-086E-B755-F4770F7FF2FD}"/>
              </a:ext>
            </a:extLst>
          </p:cNvPr>
          <p:cNvSpPr/>
          <p:nvPr userDrawn="1"/>
        </p:nvSpPr>
        <p:spPr>
          <a:xfrm>
            <a:off x="8298712" y="0"/>
            <a:ext cx="845288" cy="2732568"/>
          </a:xfrm>
          <a:prstGeom prst="rect">
            <a:avLst/>
          </a:prstGeom>
          <a:solidFill>
            <a:srgbClr val="F9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rgbClr val="08142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882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958645"/>
            <a:ext cx="8520600" cy="361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+mn-lt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56EEAC2-FAA2-9FAE-A3A7-E3205D64474E}"/>
              </a:ext>
            </a:extLst>
          </p:cNvPr>
          <p:cNvGrpSpPr/>
          <p:nvPr userDrawn="1"/>
        </p:nvGrpSpPr>
        <p:grpSpPr>
          <a:xfrm>
            <a:off x="8263965" y="-28352"/>
            <a:ext cx="925287" cy="2990663"/>
            <a:chOff x="8263965" y="-28352"/>
            <a:chExt cx="925287" cy="299066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49F7A9-CD96-2694-23EB-4676154E5772}"/>
                </a:ext>
              </a:extLst>
            </p:cNvPr>
            <p:cNvSpPr txBox="1"/>
            <p:nvPr/>
          </p:nvSpPr>
          <p:spPr>
            <a:xfrm>
              <a:off x="8263965" y="-28352"/>
              <a:ext cx="645286" cy="1250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US" altLang="ko-KR" sz="9600" dirty="0">
                  <a:solidFill>
                    <a:srgbClr val="B9C6DF">
                      <a:alpha val="20000"/>
                    </a:srgbClr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I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643F22-50DD-93C0-8913-3C28D1862039}"/>
                </a:ext>
              </a:extLst>
            </p:cNvPr>
            <p:cNvSpPr txBox="1"/>
            <p:nvPr/>
          </p:nvSpPr>
          <p:spPr>
            <a:xfrm>
              <a:off x="8508636" y="579186"/>
              <a:ext cx="645286" cy="1250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US" altLang="ko-KR" sz="9600" dirty="0">
                  <a:solidFill>
                    <a:srgbClr val="B9C6DF">
                      <a:alpha val="20000"/>
                    </a:srgbClr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C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F775F0-E659-7575-84FF-3360D7C6726E}"/>
                </a:ext>
              </a:extLst>
            </p:cNvPr>
            <p:cNvSpPr txBox="1"/>
            <p:nvPr/>
          </p:nvSpPr>
          <p:spPr>
            <a:xfrm>
              <a:off x="8388078" y="1157204"/>
              <a:ext cx="645286" cy="1250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US" altLang="ko-KR" sz="9600" dirty="0">
                  <a:solidFill>
                    <a:srgbClr val="B9C6DF">
                      <a:alpha val="20000"/>
                    </a:srgbClr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2CCC3B-42E2-5527-0501-A55ABC838F51}"/>
                </a:ext>
              </a:extLst>
            </p:cNvPr>
            <p:cNvSpPr txBox="1"/>
            <p:nvPr/>
          </p:nvSpPr>
          <p:spPr>
            <a:xfrm>
              <a:off x="8543966" y="1711712"/>
              <a:ext cx="645286" cy="1250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US" altLang="ko-KR" sz="9600" dirty="0">
                  <a:solidFill>
                    <a:srgbClr val="B9C6DF">
                      <a:alpha val="20000"/>
                    </a:srgbClr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L</a:t>
              </a: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81421"/>
          </a:solidFill>
          <a:latin typeface="에스코어 드림 5 Medium" panose="020B0503030302020204" pitchFamily="34" charset="-127"/>
          <a:ea typeface="에스코어 드림 5 Medium" panose="020B0503030302020204" pitchFamily="34" charset="-127"/>
          <a:cs typeface="KoPubWorld돋움체_Pro Medium" panose="00000600000000000000" pitchFamily="50" charset="-12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8142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BF9E1F9-A223-3DFA-BD2A-B3E1A376BFB6}"/>
              </a:ext>
            </a:extLst>
          </p:cNvPr>
          <p:cNvSpPr/>
          <p:nvPr/>
        </p:nvSpPr>
        <p:spPr>
          <a:xfrm>
            <a:off x="-8" y="0"/>
            <a:ext cx="9144008" cy="2571750"/>
          </a:xfrm>
          <a:prstGeom prst="rect">
            <a:avLst/>
          </a:prstGeom>
          <a:solidFill>
            <a:srgbClr val="112D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dirty="0"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63794" y="0"/>
            <a:ext cx="9080206" cy="25717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F9F7F7"/>
                </a:solidFill>
                <a:latin typeface="+mn-lt"/>
                <a:cs typeface="Arial" panose="020B0604020202020204" pitchFamily="34" charset="0"/>
              </a:rPr>
              <a:t>PlantTraints2024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63794" y="2571750"/>
            <a:ext cx="9080205" cy="2571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2864A4"/>
                </a:solidFill>
                <a:latin typeface="+mn-lt"/>
              </a:rPr>
              <a:t>Presenter: </a:t>
            </a:r>
            <a:r>
              <a:rPr lang="ko-KR" altLang="en-US" sz="1400" dirty="0">
                <a:solidFill>
                  <a:srgbClr val="2864A4"/>
                </a:solidFill>
                <a:latin typeface="+mn-lt"/>
              </a:rPr>
              <a:t>이재훈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899E04-6499-501A-9B49-3488C87A220C}"/>
              </a:ext>
            </a:extLst>
          </p:cNvPr>
          <p:cNvSpPr txBox="1"/>
          <p:nvPr/>
        </p:nvSpPr>
        <p:spPr>
          <a:xfrm>
            <a:off x="63793" y="4810142"/>
            <a:ext cx="4248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B9C6D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2024. 05. 30</a:t>
            </a:r>
            <a:endParaRPr lang="ko-KR" altLang="en-US" sz="1200" dirty="0">
              <a:solidFill>
                <a:srgbClr val="B9C6DF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07C53A-4BE3-17BD-2ACE-3A462ADE73F5}"/>
              </a:ext>
            </a:extLst>
          </p:cNvPr>
          <p:cNvSpPr txBox="1"/>
          <p:nvPr/>
        </p:nvSpPr>
        <p:spPr>
          <a:xfrm>
            <a:off x="4395705" y="1980850"/>
            <a:ext cx="4879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Challenge at CVPR 2024 to help predict 6 plant traits</a:t>
            </a:r>
          </a:p>
          <a:p>
            <a:r>
              <a:rPr lang="en-US" altLang="ko-KR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from crowd-sourced images and ancillary data.</a:t>
            </a:r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15B318FA-0905-A9B8-ECC0-A0AEB1E7A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57248" y="40513"/>
            <a:ext cx="1145005" cy="357814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D266A071-5405-CB9E-BDEF-EF70563B3B9E}"/>
              </a:ext>
            </a:extLst>
          </p:cNvPr>
          <p:cNvGrpSpPr/>
          <p:nvPr/>
        </p:nvGrpSpPr>
        <p:grpSpPr>
          <a:xfrm>
            <a:off x="6267043" y="4794752"/>
            <a:ext cx="2876957" cy="307777"/>
            <a:chOff x="6267043" y="4794752"/>
            <a:chExt cx="2876957" cy="30777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321745-037C-D601-DEE3-B3F454BA4130}"/>
                </a:ext>
              </a:extLst>
            </p:cNvPr>
            <p:cNvSpPr txBox="1"/>
            <p:nvPr/>
          </p:nvSpPr>
          <p:spPr>
            <a:xfrm>
              <a:off x="6468446" y="4794752"/>
              <a:ext cx="26755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i="1" dirty="0">
                  <a:solidFill>
                    <a:srgbClr val="112D4E"/>
                  </a:solidFill>
                  <a:latin typeface="프리젠테이션 3 Light" pitchFamily="2" charset="-127"/>
                  <a:ea typeface="프리젠테이션 3 Light" pitchFamily="2" charset="-127"/>
                </a:rPr>
                <a:t>I</a:t>
              </a:r>
              <a:r>
                <a:rPr lang="en-US" altLang="ko-KR" i="1" dirty="0">
                  <a:solidFill>
                    <a:schemeClr val="accent3">
                      <a:lumMod val="75000"/>
                    </a:schemeClr>
                  </a:solidFill>
                  <a:latin typeface="프리젠테이션 3 Light" pitchFamily="2" charset="-127"/>
                  <a:ea typeface="프리젠테이션 3 Light" pitchFamily="2" charset="-127"/>
                </a:rPr>
                <a:t>ntelligent</a:t>
              </a:r>
              <a:r>
                <a:rPr lang="en-US" altLang="ko-KR" i="1" dirty="0">
                  <a:latin typeface="프리젠테이션 3 Light" pitchFamily="2" charset="-127"/>
                  <a:ea typeface="프리젠테이션 3 Light" pitchFamily="2" charset="-127"/>
                </a:rPr>
                <a:t> </a:t>
              </a:r>
              <a:r>
                <a:rPr lang="en-US" altLang="ko-KR" b="1" i="1" dirty="0">
                  <a:latin typeface="프리젠테이션 3 Light" pitchFamily="2" charset="-127"/>
                  <a:ea typeface="프리젠테이션 3 Light" pitchFamily="2" charset="-127"/>
                </a:rPr>
                <a:t>C</a:t>
              </a:r>
              <a:r>
                <a:rPr lang="en-US" altLang="ko-KR" i="1" dirty="0">
                  <a:solidFill>
                    <a:schemeClr val="accent3">
                      <a:lumMod val="75000"/>
                    </a:schemeClr>
                  </a:solidFill>
                  <a:latin typeface="프리젠테이션 3 Light" pitchFamily="2" charset="-127"/>
                  <a:ea typeface="프리젠테이션 3 Light" pitchFamily="2" charset="-127"/>
                </a:rPr>
                <a:t>onnected</a:t>
              </a:r>
              <a:r>
                <a:rPr lang="en-US" altLang="ko-KR" i="1" dirty="0">
                  <a:latin typeface="프리젠테이션 3 Light" pitchFamily="2" charset="-127"/>
                  <a:ea typeface="프리젠테이션 3 Light" pitchFamily="2" charset="-127"/>
                </a:rPr>
                <a:t> </a:t>
              </a:r>
              <a:r>
                <a:rPr lang="en-US" altLang="ko-KR" b="1" i="1" dirty="0">
                  <a:latin typeface="프리젠테이션 3 Light" pitchFamily="2" charset="-127"/>
                  <a:ea typeface="프리젠테이션 3 Light" pitchFamily="2" charset="-127"/>
                </a:rPr>
                <a:t>S</a:t>
              </a:r>
              <a:r>
                <a:rPr lang="en-US" altLang="ko-KR" i="1" dirty="0">
                  <a:solidFill>
                    <a:schemeClr val="accent3">
                      <a:lumMod val="75000"/>
                    </a:schemeClr>
                  </a:solidFill>
                  <a:latin typeface="프리젠테이션 3 Light" pitchFamily="2" charset="-127"/>
                  <a:ea typeface="프리젠테이션 3 Light" pitchFamily="2" charset="-127"/>
                </a:rPr>
                <a:t>ystem</a:t>
              </a:r>
              <a:r>
                <a:rPr lang="en-US" altLang="ko-KR" i="1" dirty="0">
                  <a:latin typeface="프리젠테이션 3 Light" pitchFamily="2" charset="-127"/>
                  <a:ea typeface="프리젠테이션 3 Light" pitchFamily="2" charset="-127"/>
                </a:rPr>
                <a:t> </a:t>
              </a:r>
              <a:r>
                <a:rPr lang="en-US" altLang="ko-KR" b="1" i="1" dirty="0">
                  <a:latin typeface="프리젠테이션 3 Light" pitchFamily="2" charset="-127"/>
                  <a:ea typeface="프리젠테이션 3 Light" pitchFamily="2" charset="-127"/>
                </a:rPr>
                <a:t>L</a:t>
              </a:r>
              <a:r>
                <a:rPr lang="en-US" altLang="ko-KR" i="1" dirty="0">
                  <a:solidFill>
                    <a:schemeClr val="accent3">
                      <a:lumMod val="75000"/>
                    </a:schemeClr>
                  </a:solidFill>
                  <a:latin typeface="프리젠테이션 3 Light" pitchFamily="2" charset="-127"/>
                  <a:ea typeface="프리젠테이션 3 Light" pitchFamily="2" charset="-127"/>
                </a:rPr>
                <a:t>ab</a:t>
              </a:r>
              <a:r>
                <a:rPr lang="en-US" altLang="ko-KR" i="1" dirty="0">
                  <a:latin typeface="프리젠테이션 3 Light" pitchFamily="2" charset="-127"/>
                  <a:ea typeface="프리젠테이션 3 Light" pitchFamily="2" charset="-127"/>
                </a:rPr>
                <a:t>.</a:t>
              </a:r>
              <a:endParaRPr lang="ko-KR" altLang="en-US" i="1" dirty="0">
                <a:latin typeface="프리젠테이션 3 Light" pitchFamily="2" charset="-127"/>
                <a:ea typeface="프리젠테이션 3 Light" pitchFamily="2" charset="-127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F8184E2-C871-FF89-7801-A3960EFF5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67043" y="4821459"/>
              <a:ext cx="283333" cy="2543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311700" y="288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Loss</a:t>
            </a:r>
            <a:r>
              <a:rPr lang="ko-KR" altLang="en-US" dirty="0"/>
              <a:t> </a:t>
            </a:r>
            <a:r>
              <a:rPr lang="en-US" altLang="ko-KR" dirty="0"/>
              <a:t>Function </a:t>
            </a:r>
            <a:r>
              <a:rPr lang="ko-KR" altLang="en-US" dirty="0"/>
              <a:t>선정</a:t>
            </a:r>
            <a:endParaRPr dirty="0"/>
          </a:p>
        </p:txBody>
      </p:sp>
      <p:sp>
        <p:nvSpPr>
          <p:cNvPr id="131" name="Google Shape;131;p25"/>
          <p:cNvSpPr txBox="1">
            <a:spLocks noGrp="1"/>
          </p:cNvSpPr>
          <p:nvPr>
            <p:ph type="body" idx="1"/>
          </p:nvPr>
        </p:nvSpPr>
        <p:spPr>
          <a:xfrm>
            <a:off x="311700" y="951270"/>
            <a:ext cx="8520600" cy="3998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82600" lvl="1" indent="0">
              <a:buNone/>
            </a:pPr>
            <a:endParaRPr lang="en-US" altLang="ko-KR" dirty="0"/>
          </a:p>
          <a:p>
            <a:pPr marL="482600" lvl="1" indent="0">
              <a:buNone/>
            </a:pPr>
            <a:endParaRPr lang="en-US" altLang="ko-KR" dirty="0"/>
          </a:p>
          <a:p>
            <a:pPr marL="800100" lvl="1">
              <a:buAutoNum type="arabicPeriod"/>
            </a:pPr>
            <a:endParaRPr lang="en-US" altLang="ko-KR" dirty="0"/>
          </a:p>
          <a:p>
            <a:pPr marL="482600" lvl="1" indent="0">
              <a:buNone/>
            </a:pP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0FFE7B-918F-F193-F6D8-BCF81DC14B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10</a:t>
            </a:fld>
            <a:endParaRPr lang="ko" altLang="en-US"/>
          </a:p>
        </p:txBody>
      </p:sp>
      <p:sp>
        <p:nvSpPr>
          <p:cNvPr id="12" name="Google Shape;131;p25">
            <a:extLst>
              <a:ext uri="{FF2B5EF4-FFF2-40B4-BE49-F238E27FC236}">
                <a16:creationId xmlns:a16="http://schemas.microsoft.com/office/drawing/2014/main" id="{53C75CF7-77B3-427B-97EE-A819C7F88EC2}"/>
              </a:ext>
            </a:extLst>
          </p:cNvPr>
          <p:cNvSpPr txBox="1">
            <a:spLocks/>
          </p:cNvSpPr>
          <p:nvPr/>
        </p:nvSpPr>
        <p:spPr>
          <a:xfrm>
            <a:off x="311700" y="951270"/>
            <a:ext cx="8520600" cy="3903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0814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altLang="ko-KR" dirty="0"/>
              <a:t>Smooth</a:t>
            </a:r>
            <a:r>
              <a:rPr lang="ko-KR" altLang="en-US" dirty="0"/>
              <a:t> </a:t>
            </a:r>
            <a:r>
              <a:rPr lang="en-US" altLang="ko-KR" dirty="0"/>
              <a:t>L1</a:t>
            </a:r>
            <a:r>
              <a:rPr lang="ko-KR" altLang="en-US" dirty="0"/>
              <a:t> </a:t>
            </a:r>
            <a:r>
              <a:rPr lang="en-US" altLang="ko-KR" dirty="0"/>
              <a:t>Loss</a:t>
            </a:r>
            <a:r>
              <a:rPr lang="ko-KR" altLang="en-US" dirty="0"/>
              <a:t> </a:t>
            </a:r>
            <a:r>
              <a:rPr lang="en-US" altLang="ko-KR" dirty="0"/>
              <a:t>(Huber</a:t>
            </a:r>
            <a:r>
              <a:rPr lang="ko-KR" altLang="en-US" dirty="0"/>
              <a:t> </a:t>
            </a:r>
            <a:r>
              <a:rPr lang="en-US" altLang="ko-KR" dirty="0"/>
              <a:t>Loss)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742950" lvl="1" indent="-285750">
              <a:buFontTx/>
              <a:buChar char="-"/>
            </a:pP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dirty="0"/>
              <a:t>작은 오차에 대해서는 </a:t>
            </a:r>
            <a:r>
              <a:rPr lang="en-US" altLang="ko-KR" dirty="0"/>
              <a:t>MSE</a:t>
            </a:r>
            <a:r>
              <a:rPr lang="ko-KR" altLang="en-US" dirty="0"/>
              <a:t>를 사용하고</a:t>
            </a:r>
            <a:r>
              <a:rPr lang="en-US" altLang="ko-KR" dirty="0"/>
              <a:t>, </a:t>
            </a:r>
            <a:r>
              <a:rPr lang="ko-KR" altLang="en-US" dirty="0"/>
              <a:t>큰 오차에 대해서는 </a:t>
            </a:r>
            <a:r>
              <a:rPr lang="en-US" altLang="ko-KR" dirty="0"/>
              <a:t>MAE</a:t>
            </a:r>
            <a:r>
              <a:rPr lang="ko-KR" altLang="en-US" dirty="0"/>
              <a:t>를 사용하여 안정적으로 학습을 할 수 있습니다</a:t>
            </a:r>
            <a:r>
              <a:rPr lang="en-US" altLang="ko-KR" dirty="0"/>
              <a:t>.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dirty="0"/>
              <a:t>데이터셋에 </a:t>
            </a:r>
            <a:r>
              <a:rPr lang="en-US" altLang="ko-KR" dirty="0"/>
              <a:t>Outlier</a:t>
            </a:r>
            <a:r>
              <a:rPr lang="ko-KR" altLang="en-US" dirty="0"/>
              <a:t>가 존재할 수도 있고 작은 오차를 최소화하여 예측 정확도를 높이는 것이 이번 프로젝트의 목표이기 때문에 선정하였습니다</a:t>
            </a:r>
            <a:r>
              <a:rPr lang="en-US" altLang="ko-KR" dirty="0"/>
              <a:t>.</a:t>
            </a:r>
          </a:p>
          <a:p>
            <a:pPr marL="742950" lvl="1" indent="-285750">
              <a:buFontTx/>
              <a:buChar char="-"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D2F6B3-2681-6DD7-7A82-A8480E30A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24" y="1554772"/>
            <a:ext cx="43719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87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311700" y="288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Optimizer </a:t>
            </a:r>
            <a:r>
              <a:rPr lang="ko-KR" altLang="en-US" dirty="0"/>
              <a:t>선정</a:t>
            </a:r>
            <a:endParaRPr dirty="0"/>
          </a:p>
        </p:txBody>
      </p:sp>
      <p:sp>
        <p:nvSpPr>
          <p:cNvPr id="131" name="Google Shape;131;p25"/>
          <p:cNvSpPr txBox="1">
            <a:spLocks noGrp="1"/>
          </p:cNvSpPr>
          <p:nvPr>
            <p:ph type="body" idx="1"/>
          </p:nvPr>
        </p:nvSpPr>
        <p:spPr>
          <a:xfrm>
            <a:off x="311700" y="951270"/>
            <a:ext cx="8520600" cy="3998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82600" lvl="1" indent="0">
              <a:buNone/>
            </a:pPr>
            <a:endParaRPr lang="en-US" altLang="ko-KR" dirty="0"/>
          </a:p>
          <a:p>
            <a:pPr marL="482600" lvl="1" indent="0">
              <a:buNone/>
            </a:pPr>
            <a:endParaRPr lang="en-US" altLang="ko-KR" dirty="0"/>
          </a:p>
          <a:p>
            <a:pPr marL="800100" lvl="1">
              <a:buAutoNum type="arabicPeriod"/>
            </a:pPr>
            <a:endParaRPr lang="en-US" altLang="ko-KR" dirty="0"/>
          </a:p>
          <a:p>
            <a:pPr marL="482600" lvl="1" indent="0">
              <a:buNone/>
            </a:pP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0FFE7B-918F-F193-F6D8-BCF81DC14B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11</a:t>
            </a:fld>
            <a:endParaRPr lang="ko" altLang="en-US"/>
          </a:p>
        </p:txBody>
      </p:sp>
      <p:sp>
        <p:nvSpPr>
          <p:cNvPr id="12" name="Google Shape;131;p25">
            <a:extLst>
              <a:ext uri="{FF2B5EF4-FFF2-40B4-BE49-F238E27FC236}">
                <a16:creationId xmlns:a16="http://schemas.microsoft.com/office/drawing/2014/main" id="{53C75CF7-77B3-427B-97EE-A819C7F88EC2}"/>
              </a:ext>
            </a:extLst>
          </p:cNvPr>
          <p:cNvSpPr txBox="1">
            <a:spLocks/>
          </p:cNvSpPr>
          <p:nvPr/>
        </p:nvSpPr>
        <p:spPr>
          <a:xfrm>
            <a:off x="311700" y="951271"/>
            <a:ext cx="8520600" cy="1784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0814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altLang="ko-KR" dirty="0" err="1"/>
              <a:t>AdamW</a:t>
            </a:r>
            <a:r>
              <a:rPr lang="en-US" altLang="ko-KR" dirty="0"/>
              <a:t> (Adaptive Moment Estimation with Weight Decay)</a:t>
            </a:r>
          </a:p>
          <a:p>
            <a:pPr marL="742950" lvl="1" indent="-285750">
              <a:buFontTx/>
              <a:buChar char="-"/>
            </a:pPr>
            <a:r>
              <a:rPr lang="en-US" altLang="ko-KR" dirty="0"/>
              <a:t>Weight Decay(</a:t>
            </a:r>
            <a:r>
              <a:rPr lang="ko-KR" altLang="en-US" dirty="0"/>
              <a:t>가중치 감쇠</a:t>
            </a:r>
            <a:r>
              <a:rPr lang="en-US" altLang="ko-KR" dirty="0"/>
              <a:t>)</a:t>
            </a:r>
          </a:p>
          <a:p>
            <a:pPr marL="1200150" lvl="2" indent="-285750">
              <a:buFontTx/>
              <a:buChar char="-"/>
            </a:pPr>
            <a:r>
              <a:rPr lang="ko-KR" altLang="en-US" dirty="0"/>
              <a:t>가중치가 지나치게 증가하는 것을 방지하고 모델의 일반화 성능을 향상시킵니다</a:t>
            </a:r>
            <a:r>
              <a:rPr lang="en-US" altLang="ko-KR" dirty="0"/>
              <a:t>.</a:t>
            </a:r>
          </a:p>
          <a:p>
            <a:pPr marL="1200150" lvl="2" indent="-285750">
              <a:buFontTx/>
              <a:buChar char="-"/>
            </a:pP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en-US" altLang="ko-KR" dirty="0"/>
              <a:t>Adaptive Learning Rate(</a:t>
            </a:r>
            <a:r>
              <a:rPr lang="ko-KR" altLang="en-US" dirty="0"/>
              <a:t>적응형 </a:t>
            </a:r>
            <a:r>
              <a:rPr lang="ko-KR" altLang="en-US" dirty="0" err="1"/>
              <a:t>학습률</a:t>
            </a:r>
            <a:r>
              <a:rPr lang="en-US" altLang="ko-KR" dirty="0"/>
              <a:t>)</a:t>
            </a:r>
          </a:p>
          <a:p>
            <a:pPr marL="1200150" lvl="2" indent="-285750">
              <a:buFontTx/>
              <a:buChar char="-"/>
            </a:pPr>
            <a:r>
              <a:rPr lang="ko-KR" altLang="en-US" dirty="0"/>
              <a:t>고정 </a:t>
            </a:r>
            <a:r>
              <a:rPr lang="en-US" altLang="ko-KR" dirty="0"/>
              <a:t>LR</a:t>
            </a:r>
            <a:r>
              <a:rPr lang="ko-KR" altLang="en-US" dirty="0"/>
              <a:t>이 아닌 적응형 </a:t>
            </a:r>
            <a:r>
              <a:rPr lang="en-US" altLang="ko-KR" dirty="0"/>
              <a:t>LR</a:t>
            </a:r>
            <a:r>
              <a:rPr lang="ko-KR" altLang="en-US" dirty="0"/>
              <a:t>을 사용하여 학습이 빠르고 안정적으로 이루어지도록 합니다</a:t>
            </a:r>
            <a:r>
              <a:rPr lang="en-US" altLang="ko-KR" dirty="0"/>
              <a:t>.</a:t>
            </a:r>
          </a:p>
        </p:txBody>
      </p:sp>
      <p:sp>
        <p:nvSpPr>
          <p:cNvPr id="3" name="Google Shape;131;p25">
            <a:extLst>
              <a:ext uri="{FF2B5EF4-FFF2-40B4-BE49-F238E27FC236}">
                <a16:creationId xmlns:a16="http://schemas.microsoft.com/office/drawing/2014/main" id="{B0989A3C-974D-298B-1246-05301D7EBF93}"/>
              </a:ext>
            </a:extLst>
          </p:cNvPr>
          <p:cNvSpPr txBox="1">
            <a:spLocks/>
          </p:cNvSpPr>
          <p:nvPr/>
        </p:nvSpPr>
        <p:spPr>
          <a:xfrm>
            <a:off x="311700" y="3376245"/>
            <a:ext cx="8520600" cy="963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0814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 indent="0">
              <a:buNone/>
            </a:pPr>
            <a:r>
              <a:rPr lang="en-US" altLang="ko-KR" dirty="0"/>
              <a:t>Adaptive LR</a:t>
            </a:r>
            <a:r>
              <a:rPr lang="ko-KR" altLang="en-US" dirty="0"/>
              <a:t>과  </a:t>
            </a:r>
            <a:r>
              <a:rPr lang="en-US" altLang="ko-KR" dirty="0"/>
              <a:t>Momentum</a:t>
            </a:r>
            <a:r>
              <a:rPr lang="ko-KR" altLang="en-US" dirty="0"/>
              <a:t>을 사용하여 기존 </a:t>
            </a:r>
            <a:r>
              <a:rPr lang="en-US" altLang="ko-KR" dirty="0"/>
              <a:t>SGD</a:t>
            </a:r>
            <a:r>
              <a:rPr lang="ko-KR" altLang="en-US" dirty="0"/>
              <a:t>에 비해 효율적으로 최적화를 수행하고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일반화 성능을 향상시키기 때문에 식물 특성 예측에서 강점을 발휘할 것이라 생각했습니다</a:t>
            </a:r>
            <a:r>
              <a:rPr lang="en-US" altLang="ko-KR" dirty="0"/>
              <a:t>.</a:t>
            </a:r>
            <a:r>
              <a:rPr lang="ko-KR" altLang="en-US" dirty="0"/>
              <a:t>  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75878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3A4B3E-E986-C72C-EEFC-9E7C6D2F4E1F}"/>
              </a:ext>
            </a:extLst>
          </p:cNvPr>
          <p:cNvSpPr/>
          <p:nvPr/>
        </p:nvSpPr>
        <p:spPr>
          <a:xfrm>
            <a:off x="0" y="0"/>
            <a:ext cx="6003235" cy="5143497"/>
          </a:xfrm>
          <a:prstGeom prst="rect">
            <a:avLst/>
          </a:prstGeom>
          <a:solidFill>
            <a:srgbClr val="1D38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11782A7-5C5C-4BC6-3384-7B6D56904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88274"/>
            <a:ext cx="8520600" cy="1610885"/>
          </a:xfrm>
        </p:spPr>
        <p:txBody>
          <a:bodyPr anchor="b">
            <a:normAutofit/>
          </a:bodyPr>
          <a:lstStyle/>
          <a:p>
            <a:r>
              <a:rPr lang="en-US" altLang="ko-KR" sz="4800" dirty="0" err="1">
                <a:solidFill>
                  <a:srgbClr val="F9F7F7"/>
                </a:solidFill>
              </a:rPr>
              <a:t>Approches</a:t>
            </a:r>
            <a:endParaRPr lang="ko-KR" altLang="en-US" sz="4800" dirty="0">
              <a:solidFill>
                <a:srgbClr val="F9F7F7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9B9D7A-ACAE-384A-848E-8A31F600A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993501"/>
            <a:ext cx="8520600" cy="2575374"/>
          </a:xfrm>
        </p:spPr>
        <p:txBody>
          <a:bodyPr/>
          <a:lstStyle/>
          <a:p>
            <a:pPr marL="114300" indent="0">
              <a:buNone/>
            </a:pPr>
            <a:r>
              <a:rPr lang="en-US" altLang="ko-KR" dirty="0">
                <a:solidFill>
                  <a:srgbClr val="F9F7F7"/>
                </a:solidFill>
              </a:rPr>
              <a:t>to improve performance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1868D6-28F0-5E01-DCD0-BE97584C28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12</a:t>
            </a:fld>
            <a:endParaRPr lang="ko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9683FF-7713-C41A-76DC-03AEA09BA814}"/>
              </a:ext>
            </a:extLst>
          </p:cNvPr>
          <p:cNvSpPr txBox="1"/>
          <p:nvPr/>
        </p:nvSpPr>
        <p:spPr>
          <a:xfrm>
            <a:off x="8263965" y="-28352"/>
            <a:ext cx="645286" cy="1250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ko-KR" sz="9600" dirty="0">
                <a:solidFill>
                  <a:srgbClr val="B9C6DF">
                    <a:alpha val="20000"/>
                  </a:srgb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4703E-F433-29AF-77E5-557E360AD368}"/>
              </a:ext>
            </a:extLst>
          </p:cNvPr>
          <p:cNvSpPr txBox="1"/>
          <p:nvPr/>
        </p:nvSpPr>
        <p:spPr>
          <a:xfrm>
            <a:off x="8508636" y="579186"/>
            <a:ext cx="645286" cy="1250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ko-KR" sz="9600" dirty="0">
                <a:solidFill>
                  <a:srgbClr val="B9C6DF">
                    <a:alpha val="20000"/>
                  </a:srgb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2FC1C-EC46-8F94-C6C3-938A3B235F9E}"/>
              </a:ext>
            </a:extLst>
          </p:cNvPr>
          <p:cNvSpPr txBox="1"/>
          <p:nvPr/>
        </p:nvSpPr>
        <p:spPr>
          <a:xfrm>
            <a:off x="8388078" y="1157204"/>
            <a:ext cx="645286" cy="1250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ko-KR" sz="9600" dirty="0">
                <a:solidFill>
                  <a:srgbClr val="B9C6DF">
                    <a:alpha val="20000"/>
                  </a:srgb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FCC691-2F5E-F034-126B-9B6EEED69AF8}"/>
              </a:ext>
            </a:extLst>
          </p:cNvPr>
          <p:cNvSpPr txBox="1"/>
          <p:nvPr/>
        </p:nvSpPr>
        <p:spPr>
          <a:xfrm>
            <a:off x="8543966" y="1711712"/>
            <a:ext cx="645286" cy="1250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ko-KR" sz="9600" dirty="0">
                <a:solidFill>
                  <a:srgbClr val="B9C6DF">
                    <a:alpha val="20000"/>
                  </a:srgb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2A6250-0394-7749-4DA7-C8B4A429AE81}"/>
              </a:ext>
            </a:extLst>
          </p:cNvPr>
          <p:cNvSpPr/>
          <p:nvPr/>
        </p:nvSpPr>
        <p:spPr>
          <a:xfrm>
            <a:off x="-54666" y="1808923"/>
            <a:ext cx="3597966" cy="45719"/>
          </a:xfrm>
          <a:prstGeom prst="rect">
            <a:avLst/>
          </a:prstGeom>
          <a:solidFill>
            <a:srgbClr val="F9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B3B9137-58F1-7E8F-B204-10B0094902D6}"/>
              </a:ext>
            </a:extLst>
          </p:cNvPr>
          <p:cNvCxnSpPr/>
          <p:nvPr/>
        </p:nvCxnSpPr>
        <p:spPr>
          <a:xfrm>
            <a:off x="-54666" y="1933160"/>
            <a:ext cx="3369366" cy="0"/>
          </a:xfrm>
          <a:prstGeom prst="line">
            <a:avLst/>
          </a:prstGeom>
          <a:ln>
            <a:solidFill>
              <a:srgbClr val="F9F7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91C150CA-2BCC-08B0-85A0-8DE09C594B80}"/>
              </a:ext>
            </a:extLst>
          </p:cNvPr>
          <p:cNvSpPr/>
          <p:nvPr/>
        </p:nvSpPr>
        <p:spPr>
          <a:xfrm>
            <a:off x="3534938" y="1775123"/>
            <a:ext cx="108000" cy="108000"/>
          </a:xfrm>
          <a:prstGeom prst="ellipse">
            <a:avLst/>
          </a:prstGeom>
          <a:solidFill>
            <a:srgbClr val="1D3857"/>
          </a:solidFill>
          <a:ln w="38100">
            <a:solidFill>
              <a:srgbClr val="F9F7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852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311700" y="288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Weighted Loss Function</a:t>
            </a:r>
            <a:endParaRPr dirty="0"/>
          </a:p>
        </p:txBody>
      </p:sp>
      <p:sp>
        <p:nvSpPr>
          <p:cNvPr id="131" name="Google Shape;131;p25"/>
          <p:cNvSpPr txBox="1">
            <a:spLocks noGrp="1"/>
          </p:cNvSpPr>
          <p:nvPr>
            <p:ph type="body" idx="1"/>
          </p:nvPr>
        </p:nvSpPr>
        <p:spPr>
          <a:xfrm>
            <a:off x="311700" y="951270"/>
            <a:ext cx="8520600" cy="3998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82600" lvl="1" indent="0">
              <a:buNone/>
            </a:pPr>
            <a:endParaRPr lang="en-US" altLang="ko-KR" dirty="0"/>
          </a:p>
          <a:p>
            <a:pPr marL="482600" lvl="1" indent="0">
              <a:buNone/>
            </a:pPr>
            <a:endParaRPr lang="en-US" altLang="ko-KR" dirty="0"/>
          </a:p>
          <a:p>
            <a:pPr marL="800100" lvl="1">
              <a:buAutoNum type="arabicPeriod"/>
            </a:pPr>
            <a:endParaRPr lang="en-US" altLang="ko-KR" dirty="0"/>
          </a:p>
          <a:p>
            <a:pPr marL="482600" lvl="1" indent="0">
              <a:buNone/>
            </a:pP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0FFE7B-918F-F193-F6D8-BCF81DC14B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13</a:t>
            </a:fld>
            <a:endParaRPr lang="ko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19D6DAC-23AF-791D-F721-23211BDF8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353591"/>
              </p:ext>
            </p:extLst>
          </p:nvPr>
        </p:nvGraphicFramePr>
        <p:xfrm>
          <a:off x="391551" y="1130593"/>
          <a:ext cx="4820527" cy="1173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251">
                  <a:extLst>
                    <a:ext uri="{9D8B030D-6E8A-4147-A177-3AD203B41FA5}">
                      <a16:colId xmlns:a16="http://schemas.microsoft.com/office/drawing/2014/main" val="4092888587"/>
                    </a:ext>
                  </a:extLst>
                </a:gridCol>
                <a:gridCol w="634749">
                  <a:extLst>
                    <a:ext uri="{9D8B030D-6E8A-4147-A177-3AD203B41FA5}">
                      <a16:colId xmlns:a16="http://schemas.microsoft.com/office/drawing/2014/main" val="2289157054"/>
                    </a:ext>
                  </a:extLst>
                </a:gridCol>
                <a:gridCol w="573755">
                  <a:extLst>
                    <a:ext uri="{9D8B030D-6E8A-4147-A177-3AD203B41FA5}">
                      <a16:colId xmlns:a16="http://schemas.microsoft.com/office/drawing/2014/main" val="3497461331"/>
                    </a:ext>
                  </a:extLst>
                </a:gridCol>
                <a:gridCol w="667920">
                  <a:extLst>
                    <a:ext uri="{9D8B030D-6E8A-4147-A177-3AD203B41FA5}">
                      <a16:colId xmlns:a16="http://schemas.microsoft.com/office/drawing/2014/main" val="1236282849"/>
                    </a:ext>
                  </a:extLst>
                </a:gridCol>
                <a:gridCol w="660414">
                  <a:extLst>
                    <a:ext uri="{9D8B030D-6E8A-4147-A177-3AD203B41FA5}">
                      <a16:colId xmlns:a16="http://schemas.microsoft.com/office/drawing/2014/main" val="3946669127"/>
                    </a:ext>
                  </a:extLst>
                </a:gridCol>
                <a:gridCol w="659851">
                  <a:extLst>
                    <a:ext uri="{9D8B030D-6E8A-4147-A177-3AD203B41FA5}">
                      <a16:colId xmlns:a16="http://schemas.microsoft.com/office/drawing/2014/main" val="3183166760"/>
                    </a:ext>
                  </a:extLst>
                </a:gridCol>
                <a:gridCol w="833587">
                  <a:extLst>
                    <a:ext uri="{9D8B030D-6E8A-4147-A177-3AD203B41FA5}">
                      <a16:colId xmlns:a16="http://schemas.microsoft.com/office/drawing/2014/main" val="295978983"/>
                    </a:ext>
                  </a:extLst>
                </a:gridCol>
              </a:tblGrid>
              <a:tr h="3911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epoch</a:t>
                      </a:r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X4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X11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X18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X50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X26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X3112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09612"/>
                  </a:ext>
                </a:extLst>
              </a:tr>
              <a:tr h="39114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3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3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0.47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3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0.37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0.52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0.45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3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0.46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520726"/>
                  </a:ext>
                </a:extLst>
              </a:tr>
              <a:tr h="39114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25</a:t>
                      </a:r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3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0.46</a:t>
                      </a:r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3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0.46</a:t>
                      </a:r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3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0.36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0.51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0.44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3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0.45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376178"/>
                  </a:ext>
                </a:extLst>
              </a:tr>
            </a:tbl>
          </a:graphicData>
        </a:graphic>
      </p:graphicFrame>
      <p:sp>
        <p:nvSpPr>
          <p:cNvPr id="7" name="Google Shape;131;p25">
            <a:extLst>
              <a:ext uri="{FF2B5EF4-FFF2-40B4-BE49-F238E27FC236}">
                <a16:creationId xmlns:a16="http://schemas.microsoft.com/office/drawing/2014/main" id="{728BF507-9CE3-8F03-F922-AD9ACDF31E4C}"/>
              </a:ext>
            </a:extLst>
          </p:cNvPr>
          <p:cNvSpPr txBox="1">
            <a:spLocks/>
          </p:cNvSpPr>
          <p:nvPr/>
        </p:nvSpPr>
        <p:spPr>
          <a:xfrm>
            <a:off x="-143022" y="2357475"/>
            <a:ext cx="8520600" cy="963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0814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 </a:t>
            </a:r>
            <a:r>
              <a:rPr lang="en-US" altLang="ko-KR" dirty="0"/>
              <a:t>GT</a:t>
            </a:r>
            <a:r>
              <a:rPr lang="ko-KR" altLang="en-US" dirty="0"/>
              <a:t>와 </a:t>
            </a:r>
            <a:r>
              <a:rPr lang="ko-KR" altLang="en-US" dirty="0" err="1"/>
              <a:t>예측값</a:t>
            </a:r>
            <a:r>
              <a:rPr lang="ko-KR" altLang="en-US" dirty="0"/>
              <a:t> 차이를 </a:t>
            </a:r>
            <a:r>
              <a:rPr lang="en-US" altLang="ko-KR" dirty="0"/>
              <a:t>0-1</a:t>
            </a:r>
            <a:r>
              <a:rPr lang="ko-KR" altLang="en-US" dirty="0"/>
              <a:t>사이 값으로 표시 </a:t>
            </a:r>
            <a:r>
              <a:rPr lang="en-US" altLang="ko-KR" dirty="0"/>
              <a:t>(validation set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  <a:r>
              <a:rPr lang="ko-KR" altLang="en-US" dirty="0"/>
              <a:t>  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995ED6F-6C15-FC30-CDC4-C291B1024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51" y="2883752"/>
            <a:ext cx="4912405" cy="183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68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311700" y="288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Weighted Loss Function</a:t>
            </a:r>
            <a:endParaRPr dirty="0"/>
          </a:p>
        </p:txBody>
      </p:sp>
      <p:sp>
        <p:nvSpPr>
          <p:cNvPr id="131" name="Google Shape;131;p25"/>
          <p:cNvSpPr txBox="1">
            <a:spLocks noGrp="1"/>
          </p:cNvSpPr>
          <p:nvPr>
            <p:ph type="body" idx="1"/>
          </p:nvPr>
        </p:nvSpPr>
        <p:spPr>
          <a:xfrm>
            <a:off x="311700" y="951270"/>
            <a:ext cx="8520600" cy="3998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82600" lvl="1" indent="0">
              <a:buNone/>
            </a:pPr>
            <a:endParaRPr lang="en-US" altLang="ko-KR" dirty="0"/>
          </a:p>
          <a:p>
            <a:pPr marL="482600" lvl="1" indent="0">
              <a:buNone/>
            </a:pPr>
            <a:endParaRPr lang="en-US" altLang="ko-KR" dirty="0"/>
          </a:p>
          <a:p>
            <a:pPr marL="800100" lvl="1">
              <a:buAutoNum type="arabicPeriod"/>
            </a:pPr>
            <a:endParaRPr lang="en-US" altLang="ko-KR" dirty="0"/>
          </a:p>
          <a:p>
            <a:pPr marL="482600" lvl="1" indent="0">
              <a:buNone/>
            </a:pP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0FFE7B-918F-F193-F6D8-BCF81DC14B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14</a:t>
            </a:fld>
            <a:endParaRPr lang="ko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174669-4F7F-C612-5D58-E03BA33A3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91" y="2950702"/>
            <a:ext cx="7698832" cy="11597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B14243-4E62-2005-265D-3F0DE31B3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091" y="1033064"/>
            <a:ext cx="7698832" cy="5727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691F3607-5C70-AEB6-0595-8F07217DDB1B}"/>
              </a:ext>
            </a:extLst>
          </p:cNvPr>
          <p:cNvGrpSpPr/>
          <p:nvPr/>
        </p:nvGrpSpPr>
        <p:grpSpPr>
          <a:xfrm rot="5400000">
            <a:off x="3941184" y="2070906"/>
            <a:ext cx="846976" cy="414655"/>
            <a:chOff x="6684000" y="4677959"/>
            <a:chExt cx="846976" cy="41465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2" name="갈매기형 수장 23">
              <a:extLst>
                <a:ext uri="{FF2B5EF4-FFF2-40B4-BE49-F238E27FC236}">
                  <a16:creationId xmlns:a16="http://schemas.microsoft.com/office/drawing/2014/main" id="{A692AA16-C2E0-BE9B-59C2-2E1DEE289C4D}"/>
                </a:ext>
              </a:extLst>
            </p:cNvPr>
            <p:cNvSpPr/>
            <p:nvPr/>
          </p:nvSpPr>
          <p:spPr>
            <a:xfrm>
              <a:off x="6684000" y="4677959"/>
              <a:ext cx="309093" cy="41465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갈매기형 수장 24">
              <a:extLst>
                <a:ext uri="{FF2B5EF4-FFF2-40B4-BE49-F238E27FC236}">
                  <a16:creationId xmlns:a16="http://schemas.microsoft.com/office/drawing/2014/main" id="{84866755-37E0-47FD-B7E3-DEABA466ED35}"/>
                </a:ext>
              </a:extLst>
            </p:cNvPr>
            <p:cNvSpPr/>
            <p:nvPr/>
          </p:nvSpPr>
          <p:spPr>
            <a:xfrm>
              <a:off x="6863294" y="4677959"/>
              <a:ext cx="309093" cy="41465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갈매기형 수장 25">
              <a:extLst>
                <a:ext uri="{FF2B5EF4-FFF2-40B4-BE49-F238E27FC236}">
                  <a16:creationId xmlns:a16="http://schemas.microsoft.com/office/drawing/2014/main" id="{ADEDD300-41BE-8AC1-4FD2-7EBA9B74D95F}"/>
                </a:ext>
              </a:extLst>
            </p:cNvPr>
            <p:cNvSpPr/>
            <p:nvPr/>
          </p:nvSpPr>
          <p:spPr>
            <a:xfrm>
              <a:off x="7042588" y="4677959"/>
              <a:ext cx="309093" cy="41465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갈매기형 수장 26">
              <a:extLst>
                <a:ext uri="{FF2B5EF4-FFF2-40B4-BE49-F238E27FC236}">
                  <a16:creationId xmlns:a16="http://schemas.microsoft.com/office/drawing/2014/main" id="{F370A09D-F0BE-9B60-2789-7E9F45A7B93B}"/>
                </a:ext>
              </a:extLst>
            </p:cNvPr>
            <p:cNvSpPr/>
            <p:nvPr/>
          </p:nvSpPr>
          <p:spPr>
            <a:xfrm>
              <a:off x="7221883" y="4677959"/>
              <a:ext cx="309093" cy="41465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8067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311700" y="288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Hyperparameter Tuning</a:t>
            </a:r>
            <a:endParaRPr dirty="0"/>
          </a:p>
        </p:txBody>
      </p:sp>
      <p:sp>
        <p:nvSpPr>
          <p:cNvPr id="131" name="Google Shape;131;p25"/>
          <p:cNvSpPr txBox="1">
            <a:spLocks noGrp="1"/>
          </p:cNvSpPr>
          <p:nvPr>
            <p:ph type="body" idx="1"/>
          </p:nvPr>
        </p:nvSpPr>
        <p:spPr>
          <a:xfrm>
            <a:off x="311700" y="951270"/>
            <a:ext cx="8520600" cy="3998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82600" lvl="1" indent="0">
              <a:buNone/>
            </a:pPr>
            <a:endParaRPr lang="en-US" altLang="ko-KR" dirty="0"/>
          </a:p>
          <a:p>
            <a:pPr marL="482600" lvl="1" indent="0">
              <a:buNone/>
            </a:pPr>
            <a:endParaRPr lang="en-US" altLang="ko-KR" dirty="0"/>
          </a:p>
          <a:p>
            <a:pPr marL="800100" lvl="1">
              <a:buAutoNum type="arabicPeriod"/>
            </a:pPr>
            <a:endParaRPr lang="en-US" altLang="ko-KR" dirty="0"/>
          </a:p>
          <a:p>
            <a:pPr marL="482600" lvl="1" indent="0">
              <a:buNone/>
            </a:pP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0FFE7B-918F-F193-F6D8-BCF81DC14B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15</a:t>
            </a:fld>
            <a:endParaRPr lang="ko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FFB296-CD70-A1E3-4758-6ED0817C7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12" y="983124"/>
            <a:ext cx="4241904" cy="1448177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668B14E-6BD7-A401-3390-E9E554ADDE12}"/>
              </a:ext>
            </a:extLst>
          </p:cNvPr>
          <p:cNvGrpSpPr/>
          <p:nvPr/>
        </p:nvGrpSpPr>
        <p:grpSpPr>
          <a:xfrm rot="5400000">
            <a:off x="2255283" y="2661381"/>
            <a:ext cx="591990" cy="312420"/>
            <a:chOff x="6684000" y="4677959"/>
            <a:chExt cx="846976" cy="41465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9" name="갈매기형 수장 23">
              <a:extLst>
                <a:ext uri="{FF2B5EF4-FFF2-40B4-BE49-F238E27FC236}">
                  <a16:creationId xmlns:a16="http://schemas.microsoft.com/office/drawing/2014/main" id="{F50F8F0A-2FB6-B9D6-BCE4-3BFB96D2BBE1}"/>
                </a:ext>
              </a:extLst>
            </p:cNvPr>
            <p:cNvSpPr/>
            <p:nvPr/>
          </p:nvSpPr>
          <p:spPr>
            <a:xfrm>
              <a:off x="6684000" y="4677959"/>
              <a:ext cx="309093" cy="41465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갈매기형 수장 24">
              <a:extLst>
                <a:ext uri="{FF2B5EF4-FFF2-40B4-BE49-F238E27FC236}">
                  <a16:creationId xmlns:a16="http://schemas.microsoft.com/office/drawing/2014/main" id="{71E59874-4AFE-F52A-0D9B-10A35B676554}"/>
                </a:ext>
              </a:extLst>
            </p:cNvPr>
            <p:cNvSpPr/>
            <p:nvPr/>
          </p:nvSpPr>
          <p:spPr>
            <a:xfrm>
              <a:off x="6863294" y="4677959"/>
              <a:ext cx="309093" cy="41465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갈매기형 수장 25">
              <a:extLst>
                <a:ext uri="{FF2B5EF4-FFF2-40B4-BE49-F238E27FC236}">
                  <a16:creationId xmlns:a16="http://schemas.microsoft.com/office/drawing/2014/main" id="{7A3A6E66-26BB-9B8A-4157-E50968E102F8}"/>
                </a:ext>
              </a:extLst>
            </p:cNvPr>
            <p:cNvSpPr/>
            <p:nvPr/>
          </p:nvSpPr>
          <p:spPr>
            <a:xfrm>
              <a:off x="7042588" y="4677959"/>
              <a:ext cx="309093" cy="41465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갈매기형 수장 26">
              <a:extLst>
                <a:ext uri="{FF2B5EF4-FFF2-40B4-BE49-F238E27FC236}">
                  <a16:creationId xmlns:a16="http://schemas.microsoft.com/office/drawing/2014/main" id="{0A9A4DF1-A5D5-9788-813A-CBF361FB7E37}"/>
                </a:ext>
              </a:extLst>
            </p:cNvPr>
            <p:cNvSpPr/>
            <p:nvPr/>
          </p:nvSpPr>
          <p:spPr>
            <a:xfrm>
              <a:off x="7221883" y="4677959"/>
              <a:ext cx="309093" cy="41465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2D498BF0-268E-AAA6-5FE2-33F5A4130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12" y="3337560"/>
            <a:ext cx="4241904" cy="159553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8323AF1-FC98-7202-ADA5-6612E339C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517" y="3320524"/>
            <a:ext cx="4241904" cy="35897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50722AA-2F5C-8289-7B84-AF93F25F9D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8516" y="2068982"/>
            <a:ext cx="4173784" cy="33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09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311700" y="288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Augmentation (</a:t>
            </a:r>
            <a:r>
              <a:rPr lang="en-US" dirty="0" err="1"/>
              <a:t>Albumentation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131" name="Google Shape;131;p25"/>
          <p:cNvSpPr txBox="1">
            <a:spLocks noGrp="1"/>
          </p:cNvSpPr>
          <p:nvPr>
            <p:ph type="body" idx="1"/>
          </p:nvPr>
        </p:nvSpPr>
        <p:spPr>
          <a:xfrm>
            <a:off x="311700" y="951270"/>
            <a:ext cx="8520600" cy="3998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82600" lvl="1" indent="0">
              <a:buNone/>
            </a:pPr>
            <a:endParaRPr lang="en-US" altLang="ko-KR" dirty="0"/>
          </a:p>
          <a:p>
            <a:pPr marL="482600" lvl="1" indent="0">
              <a:buNone/>
            </a:pPr>
            <a:endParaRPr lang="en-US" altLang="ko-KR" dirty="0"/>
          </a:p>
          <a:p>
            <a:pPr marL="800100" lvl="1">
              <a:buAutoNum type="arabicPeriod"/>
            </a:pPr>
            <a:endParaRPr lang="en-US" altLang="ko-KR" dirty="0"/>
          </a:p>
          <a:p>
            <a:pPr marL="482600" lvl="1" indent="0">
              <a:buNone/>
            </a:pP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0FFE7B-918F-F193-F6D8-BCF81DC14B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16</a:t>
            </a:fld>
            <a:endParaRPr lang="ko" altLang="en-US"/>
          </a:p>
        </p:txBody>
      </p:sp>
      <p:sp>
        <p:nvSpPr>
          <p:cNvPr id="12" name="Google Shape;131;p25">
            <a:extLst>
              <a:ext uri="{FF2B5EF4-FFF2-40B4-BE49-F238E27FC236}">
                <a16:creationId xmlns:a16="http://schemas.microsoft.com/office/drawing/2014/main" id="{53C75CF7-77B3-427B-97EE-A819C7F88EC2}"/>
              </a:ext>
            </a:extLst>
          </p:cNvPr>
          <p:cNvSpPr txBox="1">
            <a:spLocks/>
          </p:cNvSpPr>
          <p:nvPr/>
        </p:nvSpPr>
        <p:spPr>
          <a:xfrm>
            <a:off x="311700" y="951271"/>
            <a:ext cx="8520600" cy="1784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0814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A5ABA6-6B2C-92C4-D85E-E78F473AD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30" y="1489892"/>
            <a:ext cx="63627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498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311700" y="288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Randomforest</a:t>
            </a:r>
            <a:r>
              <a:rPr lang="en-US" dirty="0"/>
              <a:t> Regression</a:t>
            </a:r>
            <a:endParaRPr dirty="0"/>
          </a:p>
        </p:txBody>
      </p:sp>
      <p:sp>
        <p:nvSpPr>
          <p:cNvPr id="131" name="Google Shape;131;p25"/>
          <p:cNvSpPr txBox="1">
            <a:spLocks noGrp="1"/>
          </p:cNvSpPr>
          <p:nvPr>
            <p:ph type="body" idx="1"/>
          </p:nvPr>
        </p:nvSpPr>
        <p:spPr>
          <a:xfrm>
            <a:off x="311700" y="951270"/>
            <a:ext cx="8520600" cy="3998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82600" lvl="1" indent="0">
              <a:buNone/>
            </a:pPr>
            <a:endParaRPr lang="en-US" altLang="ko-KR" dirty="0"/>
          </a:p>
          <a:p>
            <a:pPr marL="482600" lvl="1" indent="0">
              <a:buNone/>
            </a:pPr>
            <a:endParaRPr lang="en-US" altLang="ko-KR" dirty="0"/>
          </a:p>
          <a:p>
            <a:pPr marL="800100" lvl="1">
              <a:buAutoNum type="arabicPeriod"/>
            </a:pPr>
            <a:endParaRPr lang="en-US" altLang="ko-KR" dirty="0"/>
          </a:p>
          <a:p>
            <a:pPr marL="482600" lvl="1" indent="0">
              <a:buNone/>
            </a:pP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0FFE7B-918F-F193-F6D8-BCF81DC14B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17</a:t>
            </a:fld>
            <a:endParaRPr lang="ko" altLang="en-US"/>
          </a:p>
        </p:txBody>
      </p:sp>
      <p:sp>
        <p:nvSpPr>
          <p:cNvPr id="12" name="Google Shape;131;p25">
            <a:extLst>
              <a:ext uri="{FF2B5EF4-FFF2-40B4-BE49-F238E27FC236}">
                <a16:creationId xmlns:a16="http://schemas.microsoft.com/office/drawing/2014/main" id="{53C75CF7-77B3-427B-97EE-A819C7F88EC2}"/>
              </a:ext>
            </a:extLst>
          </p:cNvPr>
          <p:cNvSpPr txBox="1">
            <a:spLocks/>
          </p:cNvSpPr>
          <p:nvPr/>
        </p:nvSpPr>
        <p:spPr>
          <a:xfrm>
            <a:off x="311700" y="951271"/>
            <a:ext cx="8520600" cy="1029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0814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altLang="ko-KR" dirty="0"/>
              <a:t>Target Column</a:t>
            </a:r>
            <a:r>
              <a:rPr lang="ko-KR" altLang="en-US" dirty="0"/>
              <a:t>과의 중요도를 계산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dirty="0"/>
              <a:t>각 </a:t>
            </a:r>
            <a:r>
              <a:rPr lang="en-US" altLang="ko-KR" dirty="0"/>
              <a:t>target</a:t>
            </a:r>
            <a:r>
              <a:rPr lang="ko-KR" altLang="en-US" dirty="0"/>
              <a:t> </a:t>
            </a:r>
            <a:r>
              <a:rPr lang="en-US" altLang="ko-KR" dirty="0"/>
              <a:t>column</a:t>
            </a:r>
            <a:r>
              <a:rPr lang="ko-KR" altLang="en-US" dirty="0"/>
              <a:t>별로 중요도가 높은 상위 </a:t>
            </a:r>
            <a:r>
              <a:rPr lang="en-US" altLang="ko-KR" dirty="0"/>
              <a:t>20</a:t>
            </a:r>
            <a:r>
              <a:rPr lang="ko-KR" altLang="en-US" dirty="0"/>
              <a:t>개의 </a:t>
            </a:r>
            <a:r>
              <a:rPr lang="en-US" altLang="ko-KR" dirty="0"/>
              <a:t>feature</a:t>
            </a:r>
            <a:r>
              <a:rPr lang="ko-KR" altLang="en-US" dirty="0"/>
              <a:t>에 </a:t>
            </a:r>
            <a:r>
              <a:rPr lang="en-US" altLang="ko-KR" dirty="0"/>
              <a:t>weight</a:t>
            </a:r>
            <a:r>
              <a:rPr lang="ko-KR" altLang="en-US" dirty="0"/>
              <a:t> 부여 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en-US" altLang="ko-KR" dirty="0"/>
              <a:t>Overfitting </a:t>
            </a:r>
            <a:r>
              <a:rPr lang="ko-KR" altLang="en-US" dirty="0"/>
              <a:t>방지 및 성능 최적화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56D103-BFB9-48ED-4144-1419B8DC1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78150"/>
            <a:ext cx="9144000" cy="7999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C8090A-F8B7-E077-4B44-91AE6977B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32685"/>
            <a:ext cx="9144000" cy="799992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6CAA5687-37E3-E350-C287-AF32E8FCA0B7}"/>
              </a:ext>
            </a:extLst>
          </p:cNvPr>
          <p:cNvGrpSpPr/>
          <p:nvPr/>
        </p:nvGrpSpPr>
        <p:grpSpPr>
          <a:xfrm rot="5400000">
            <a:off x="4030743" y="3142165"/>
            <a:ext cx="591990" cy="312420"/>
            <a:chOff x="6684000" y="4677959"/>
            <a:chExt cx="846976" cy="41465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9" name="갈매기형 수장 23">
              <a:extLst>
                <a:ext uri="{FF2B5EF4-FFF2-40B4-BE49-F238E27FC236}">
                  <a16:creationId xmlns:a16="http://schemas.microsoft.com/office/drawing/2014/main" id="{00D822FB-CC37-66D5-EBFD-8011A1D1B715}"/>
                </a:ext>
              </a:extLst>
            </p:cNvPr>
            <p:cNvSpPr/>
            <p:nvPr/>
          </p:nvSpPr>
          <p:spPr>
            <a:xfrm>
              <a:off x="6684000" y="4677959"/>
              <a:ext cx="309093" cy="41465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갈매기형 수장 24">
              <a:extLst>
                <a:ext uri="{FF2B5EF4-FFF2-40B4-BE49-F238E27FC236}">
                  <a16:creationId xmlns:a16="http://schemas.microsoft.com/office/drawing/2014/main" id="{4624B4CE-5C26-2BCD-53D0-D1FAFE8FD980}"/>
                </a:ext>
              </a:extLst>
            </p:cNvPr>
            <p:cNvSpPr/>
            <p:nvPr/>
          </p:nvSpPr>
          <p:spPr>
            <a:xfrm>
              <a:off x="6863294" y="4677959"/>
              <a:ext cx="309093" cy="41465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갈매기형 수장 25">
              <a:extLst>
                <a:ext uri="{FF2B5EF4-FFF2-40B4-BE49-F238E27FC236}">
                  <a16:creationId xmlns:a16="http://schemas.microsoft.com/office/drawing/2014/main" id="{3C4164E9-79AA-2644-3D1E-C14FDAD31DDD}"/>
                </a:ext>
              </a:extLst>
            </p:cNvPr>
            <p:cNvSpPr/>
            <p:nvPr/>
          </p:nvSpPr>
          <p:spPr>
            <a:xfrm>
              <a:off x="7042588" y="4677959"/>
              <a:ext cx="309093" cy="41465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갈매기형 수장 26">
              <a:extLst>
                <a:ext uri="{FF2B5EF4-FFF2-40B4-BE49-F238E27FC236}">
                  <a16:creationId xmlns:a16="http://schemas.microsoft.com/office/drawing/2014/main" id="{F62610E4-B39A-69F3-066A-8F90A5366D43}"/>
                </a:ext>
              </a:extLst>
            </p:cNvPr>
            <p:cNvSpPr/>
            <p:nvPr/>
          </p:nvSpPr>
          <p:spPr>
            <a:xfrm>
              <a:off x="7221883" y="4677959"/>
              <a:ext cx="309093" cy="41465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3409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311700" y="288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Augmentation (Alpha blending)</a:t>
            </a:r>
            <a:endParaRPr dirty="0"/>
          </a:p>
        </p:txBody>
      </p:sp>
      <p:sp>
        <p:nvSpPr>
          <p:cNvPr id="131" name="Google Shape;131;p25"/>
          <p:cNvSpPr txBox="1">
            <a:spLocks noGrp="1"/>
          </p:cNvSpPr>
          <p:nvPr>
            <p:ph type="body" idx="1"/>
          </p:nvPr>
        </p:nvSpPr>
        <p:spPr>
          <a:xfrm>
            <a:off x="311700" y="951270"/>
            <a:ext cx="8520600" cy="3998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82600" lvl="1" indent="0">
              <a:buNone/>
            </a:pPr>
            <a:endParaRPr lang="en-US" altLang="ko-KR" dirty="0"/>
          </a:p>
          <a:p>
            <a:pPr marL="482600" lvl="1" indent="0">
              <a:buNone/>
            </a:pPr>
            <a:endParaRPr lang="en-US" altLang="ko-KR" dirty="0"/>
          </a:p>
          <a:p>
            <a:pPr marL="800100" lvl="1">
              <a:buAutoNum type="arabicPeriod"/>
            </a:pPr>
            <a:endParaRPr lang="en-US" altLang="ko-KR" dirty="0"/>
          </a:p>
          <a:p>
            <a:pPr marL="482600" lvl="1" indent="0">
              <a:buNone/>
            </a:pP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0FFE7B-918F-F193-F6D8-BCF81DC14B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18</a:t>
            </a:fld>
            <a:endParaRPr lang="ko" altLang="en-US"/>
          </a:p>
        </p:txBody>
      </p:sp>
      <p:sp>
        <p:nvSpPr>
          <p:cNvPr id="16" name="Google Shape;131;p25">
            <a:extLst>
              <a:ext uri="{FF2B5EF4-FFF2-40B4-BE49-F238E27FC236}">
                <a16:creationId xmlns:a16="http://schemas.microsoft.com/office/drawing/2014/main" id="{7D18827C-8177-0AE8-91EE-5882B7F195AB}"/>
              </a:ext>
            </a:extLst>
          </p:cNvPr>
          <p:cNvSpPr txBox="1">
            <a:spLocks/>
          </p:cNvSpPr>
          <p:nvPr/>
        </p:nvSpPr>
        <p:spPr>
          <a:xfrm>
            <a:off x="4458124" y="3893595"/>
            <a:ext cx="4511528" cy="961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0814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endParaRPr lang="en-US" altLang="ko-KR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F7DE76-704B-2149-A3DD-32DA04A71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45" y="951270"/>
            <a:ext cx="4014334" cy="39988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C1001EE-4A10-6EC3-6972-76A8AEAB4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6402" y="2758168"/>
            <a:ext cx="4697598" cy="75947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D552DD4-386E-A1B9-D63A-88A2DC955E2D}"/>
              </a:ext>
            </a:extLst>
          </p:cNvPr>
          <p:cNvGrpSpPr/>
          <p:nvPr/>
        </p:nvGrpSpPr>
        <p:grpSpPr>
          <a:xfrm rot="5400000">
            <a:off x="6499206" y="2002856"/>
            <a:ext cx="591990" cy="312420"/>
            <a:chOff x="6684000" y="4677959"/>
            <a:chExt cx="846976" cy="41465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" name="갈매기형 수장 23">
              <a:extLst>
                <a:ext uri="{FF2B5EF4-FFF2-40B4-BE49-F238E27FC236}">
                  <a16:creationId xmlns:a16="http://schemas.microsoft.com/office/drawing/2014/main" id="{F518EBD2-B581-1F46-2079-0B186EF27A79}"/>
                </a:ext>
              </a:extLst>
            </p:cNvPr>
            <p:cNvSpPr/>
            <p:nvPr/>
          </p:nvSpPr>
          <p:spPr>
            <a:xfrm>
              <a:off x="6684000" y="4677959"/>
              <a:ext cx="309093" cy="41465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갈매기형 수장 24">
              <a:extLst>
                <a:ext uri="{FF2B5EF4-FFF2-40B4-BE49-F238E27FC236}">
                  <a16:creationId xmlns:a16="http://schemas.microsoft.com/office/drawing/2014/main" id="{9927257C-569B-CE7B-9363-4E311E1FE9BD}"/>
                </a:ext>
              </a:extLst>
            </p:cNvPr>
            <p:cNvSpPr/>
            <p:nvPr/>
          </p:nvSpPr>
          <p:spPr>
            <a:xfrm>
              <a:off x="6863294" y="4677959"/>
              <a:ext cx="309093" cy="41465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갈매기형 수장 25">
              <a:extLst>
                <a:ext uri="{FF2B5EF4-FFF2-40B4-BE49-F238E27FC236}">
                  <a16:creationId xmlns:a16="http://schemas.microsoft.com/office/drawing/2014/main" id="{FEBC01FF-9097-697F-E78C-93CB6D2E8EB5}"/>
                </a:ext>
              </a:extLst>
            </p:cNvPr>
            <p:cNvSpPr/>
            <p:nvPr/>
          </p:nvSpPr>
          <p:spPr>
            <a:xfrm>
              <a:off x="7042588" y="4677959"/>
              <a:ext cx="309093" cy="41465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갈매기형 수장 26">
              <a:extLst>
                <a:ext uri="{FF2B5EF4-FFF2-40B4-BE49-F238E27FC236}">
                  <a16:creationId xmlns:a16="http://schemas.microsoft.com/office/drawing/2014/main" id="{D378BD10-32BE-A005-5D93-1CDBF9333FFB}"/>
                </a:ext>
              </a:extLst>
            </p:cNvPr>
            <p:cNvSpPr/>
            <p:nvPr/>
          </p:nvSpPr>
          <p:spPr>
            <a:xfrm>
              <a:off x="7221883" y="4677959"/>
              <a:ext cx="309093" cy="41465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ABCB13E5-AC15-F92D-1B9C-7C2403FD0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963" y="1124106"/>
            <a:ext cx="4673037" cy="64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31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311700" y="288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Augmentation (Clip)</a:t>
            </a:r>
            <a:endParaRPr dirty="0"/>
          </a:p>
        </p:txBody>
      </p:sp>
      <p:sp>
        <p:nvSpPr>
          <p:cNvPr id="131" name="Google Shape;131;p25"/>
          <p:cNvSpPr txBox="1">
            <a:spLocks noGrp="1"/>
          </p:cNvSpPr>
          <p:nvPr>
            <p:ph type="body" idx="1"/>
          </p:nvPr>
        </p:nvSpPr>
        <p:spPr>
          <a:xfrm>
            <a:off x="311700" y="951270"/>
            <a:ext cx="8520600" cy="3998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82600" lvl="1" indent="0">
              <a:buNone/>
            </a:pPr>
            <a:endParaRPr lang="en-US" altLang="ko-KR" dirty="0"/>
          </a:p>
          <a:p>
            <a:pPr marL="482600" lvl="1" indent="0">
              <a:buNone/>
            </a:pPr>
            <a:endParaRPr lang="en-US" altLang="ko-KR" dirty="0"/>
          </a:p>
          <a:p>
            <a:pPr marL="800100" lvl="1">
              <a:buAutoNum type="arabicPeriod"/>
            </a:pPr>
            <a:endParaRPr lang="en-US" altLang="ko-KR" dirty="0"/>
          </a:p>
          <a:p>
            <a:pPr marL="482600" lvl="1" indent="0">
              <a:buNone/>
            </a:pP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0FFE7B-918F-F193-F6D8-BCF81DC14B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19</a:t>
            </a:fld>
            <a:endParaRPr lang="ko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0FFE48-CF63-77E7-0ACC-857880A2E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38" y="951269"/>
            <a:ext cx="3726564" cy="3733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955B2E-77FF-C525-E931-8EFA459FC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702" y="951268"/>
            <a:ext cx="4697598" cy="7594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8836EAC-4250-7A5B-3A23-5B71EB2DD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702" y="2616930"/>
            <a:ext cx="4697598" cy="75947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5046E1F3-4747-C86F-9149-CA1412B09DD1}"/>
              </a:ext>
            </a:extLst>
          </p:cNvPr>
          <p:cNvGrpSpPr/>
          <p:nvPr/>
        </p:nvGrpSpPr>
        <p:grpSpPr>
          <a:xfrm rot="5400000">
            <a:off x="6286263" y="1994357"/>
            <a:ext cx="591990" cy="312420"/>
            <a:chOff x="6684000" y="4677959"/>
            <a:chExt cx="846976" cy="414655"/>
          </a:xfrm>
          <a:solidFill>
            <a:srgbClr val="FF0000"/>
          </a:solidFill>
        </p:grpSpPr>
        <p:sp>
          <p:nvSpPr>
            <p:cNvPr id="11" name="갈매기형 수장 23">
              <a:extLst>
                <a:ext uri="{FF2B5EF4-FFF2-40B4-BE49-F238E27FC236}">
                  <a16:creationId xmlns:a16="http://schemas.microsoft.com/office/drawing/2014/main" id="{DBAF5E07-7A4C-77CC-71FF-EBA56FF7740F}"/>
                </a:ext>
              </a:extLst>
            </p:cNvPr>
            <p:cNvSpPr/>
            <p:nvPr/>
          </p:nvSpPr>
          <p:spPr>
            <a:xfrm>
              <a:off x="6684000" y="4677959"/>
              <a:ext cx="309093" cy="41465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갈매기형 수장 24">
              <a:extLst>
                <a:ext uri="{FF2B5EF4-FFF2-40B4-BE49-F238E27FC236}">
                  <a16:creationId xmlns:a16="http://schemas.microsoft.com/office/drawing/2014/main" id="{153355C7-632A-4D1D-0C9C-B37338F6FBD9}"/>
                </a:ext>
              </a:extLst>
            </p:cNvPr>
            <p:cNvSpPr/>
            <p:nvPr/>
          </p:nvSpPr>
          <p:spPr>
            <a:xfrm>
              <a:off x="6863294" y="4677959"/>
              <a:ext cx="309093" cy="41465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갈매기형 수장 25">
              <a:extLst>
                <a:ext uri="{FF2B5EF4-FFF2-40B4-BE49-F238E27FC236}">
                  <a16:creationId xmlns:a16="http://schemas.microsoft.com/office/drawing/2014/main" id="{46E12027-ED67-8B30-1A3D-B2F6423D837F}"/>
                </a:ext>
              </a:extLst>
            </p:cNvPr>
            <p:cNvSpPr/>
            <p:nvPr/>
          </p:nvSpPr>
          <p:spPr>
            <a:xfrm>
              <a:off x="7042588" y="4677959"/>
              <a:ext cx="309093" cy="41465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갈매기형 수장 26">
              <a:extLst>
                <a:ext uri="{FF2B5EF4-FFF2-40B4-BE49-F238E27FC236}">
                  <a16:creationId xmlns:a16="http://schemas.microsoft.com/office/drawing/2014/main" id="{4BF0DB28-8974-1848-774C-D459E86C3DEB}"/>
                </a:ext>
              </a:extLst>
            </p:cNvPr>
            <p:cNvSpPr/>
            <p:nvPr/>
          </p:nvSpPr>
          <p:spPr>
            <a:xfrm>
              <a:off x="7221883" y="4677959"/>
              <a:ext cx="309093" cy="41465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Google Shape;131;p25">
            <a:extLst>
              <a:ext uri="{FF2B5EF4-FFF2-40B4-BE49-F238E27FC236}">
                <a16:creationId xmlns:a16="http://schemas.microsoft.com/office/drawing/2014/main" id="{7D18827C-8177-0AE8-91EE-5882B7F195AB}"/>
              </a:ext>
            </a:extLst>
          </p:cNvPr>
          <p:cNvSpPr txBox="1">
            <a:spLocks/>
          </p:cNvSpPr>
          <p:nvPr/>
        </p:nvSpPr>
        <p:spPr>
          <a:xfrm>
            <a:off x="4194862" y="3893595"/>
            <a:ext cx="4774790" cy="662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0814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altLang="ko-KR" sz="1200" dirty="0"/>
              <a:t>Feature</a:t>
            </a:r>
            <a:r>
              <a:rPr lang="ko-KR" altLang="en-US" sz="1200" dirty="0"/>
              <a:t> 값을 </a:t>
            </a:r>
            <a:r>
              <a:rPr lang="en-US" altLang="ko-KR" sz="1200" dirty="0"/>
              <a:t>ratio</a:t>
            </a:r>
            <a:r>
              <a:rPr lang="ko-KR" altLang="en-US" sz="1200" dirty="0"/>
              <a:t>로 병합하여 </a:t>
            </a:r>
            <a:r>
              <a:rPr lang="en-US" altLang="ko-KR" sz="1200" dirty="0"/>
              <a:t>feature</a:t>
            </a:r>
            <a:r>
              <a:rPr lang="ko-KR" altLang="en-US" sz="1200" dirty="0"/>
              <a:t>가 없는 곳을 </a:t>
            </a:r>
            <a:r>
              <a:rPr lang="en-US" altLang="ko-KR" sz="1200" dirty="0"/>
              <a:t>clip</a:t>
            </a:r>
            <a:r>
              <a:rPr lang="ko-KR" altLang="en-US" sz="1200" dirty="0"/>
              <a:t>할 경우</a:t>
            </a:r>
            <a:r>
              <a:rPr lang="en-US" altLang="ko-KR" sz="1200" dirty="0"/>
              <a:t>, </a:t>
            </a:r>
            <a:r>
              <a:rPr lang="ko-KR" altLang="en-US" sz="1200" dirty="0"/>
              <a:t>실제 존재하지 않는 </a:t>
            </a:r>
            <a:r>
              <a:rPr lang="en-US" altLang="ko-KR" sz="1200" dirty="0"/>
              <a:t>feature</a:t>
            </a:r>
            <a:r>
              <a:rPr lang="ko-KR" altLang="en-US" sz="1200" dirty="0"/>
              <a:t>가 데이터에 포함될 수 있습니다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1937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B50A-9E20-9BCE-02F9-E405650A76C1}"/>
              </a:ext>
            </a:extLst>
          </p:cNvPr>
          <p:cNvSpPr/>
          <p:nvPr/>
        </p:nvSpPr>
        <p:spPr>
          <a:xfrm>
            <a:off x="1" y="0"/>
            <a:ext cx="750403" cy="5143500"/>
          </a:xfrm>
          <a:prstGeom prst="rect">
            <a:avLst/>
          </a:prstGeom>
          <a:solidFill>
            <a:srgbClr val="112D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288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9F7F7"/>
                </a:solidFill>
                <a:latin typeface="+mj-ea"/>
                <a:ea typeface="+mj-ea"/>
              </a:rPr>
              <a:t>Ta</a:t>
            </a:r>
            <a:r>
              <a:rPr lang="en-US" dirty="0">
                <a:solidFill>
                  <a:srgbClr val="112D4E"/>
                </a:solidFill>
                <a:latin typeface="+mj-ea"/>
                <a:ea typeface="+mj-ea"/>
              </a:rPr>
              <a:t>ble of Contents</a:t>
            </a:r>
            <a:endParaRPr dirty="0">
              <a:solidFill>
                <a:srgbClr val="112D4E"/>
              </a:solidFill>
              <a:latin typeface="+mj-ea"/>
              <a:ea typeface="+mj-ea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951271"/>
            <a:ext cx="8520600" cy="36176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9F7F7"/>
              </a:buClr>
              <a:buSzPts val="1800"/>
              <a:buAutoNum type="arabicPeriod"/>
            </a:pPr>
            <a:r>
              <a:rPr lang="en-US" sz="2000" dirty="0">
                <a:solidFill>
                  <a:srgbClr val="112D4E"/>
                </a:solidFill>
              </a:rPr>
              <a:t>Introduction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9F7F7"/>
              </a:buClr>
              <a:buSzPts val="1800"/>
              <a:buAutoNum type="arabicPeriod"/>
            </a:pPr>
            <a:r>
              <a:rPr lang="en-US" sz="2000" dirty="0">
                <a:solidFill>
                  <a:srgbClr val="112D4E"/>
                </a:solidFill>
              </a:rPr>
              <a:t>Methodology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9F7F7"/>
              </a:buClr>
              <a:buSzPts val="1800"/>
              <a:buAutoNum type="arabicPeriod"/>
            </a:pPr>
            <a:r>
              <a:rPr lang="en-US" sz="2000" dirty="0">
                <a:solidFill>
                  <a:srgbClr val="112D4E"/>
                </a:solidFill>
              </a:rPr>
              <a:t>Approaches to Improve Performance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9F7F7"/>
              </a:buClr>
              <a:buSzPts val="1800"/>
              <a:buAutoNum type="arabicPeriod"/>
            </a:pPr>
            <a:r>
              <a:rPr lang="en-US" sz="2000" dirty="0">
                <a:solidFill>
                  <a:srgbClr val="112D4E"/>
                </a:solidFill>
              </a:rPr>
              <a:t>Results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9F7F7"/>
              </a:buClr>
              <a:buSzPts val="1800"/>
              <a:buAutoNum type="arabicPeriod"/>
            </a:pPr>
            <a:r>
              <a:rPr lang="en-US" sz="2000" dirty="0">
                <a:solidFill>
                  <a:srgbClr val="112D4E"/>
                </a:solidFill>
              </a:rPr>
              <a:t>Future work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D4BA58D-C6BB-B6F5-7C81-481B662A67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</a:t>
            </a:fld>
            <a:endParaRPr lang="ko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FA0B94-6E13-E790-212A-634821DCC6EC}"/>
              </a:ext>
            </a:extLst>
          </p:cNvPr>
          <p:cNvSpPr txBox="1"/>
          <p:nvPr/>
        </p:nvSpPr>
        <p:spPr>
          <a:xfrm>
            <a:off x="8263965" y="-28352"/>
            <a:ext cx="645286" cy="1250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ko-KR" sz="9600" dirty="0">
                <a:solidFill>
                  <a:srgbClr val="B9C6DF">
                    <a:alpha val="20000"/>
                  </a:srgb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AEFE45-6578-318F-1DDC-704E1A09F15E}"/>
              </a:ext>
            </a:extLst>
          </p:cNvPr>
          <p:cNvSpPr txBox="1"/>
          <p:nvPr/>
        </p:nvSpPr>
        <p:spPr>
          <a:xfrm>
            <a:off x="8508636" y="579186"/>
            <a:ext cx="645286" cy="1250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ko-KR" sz="9600" dirty="0">
                <a:solidFill>
                  <a:srgbClr val="B9C6DF">
                    <a:alpha val="20000"/>
                  </a:srgb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54596F-E191-5E1A-A44C-1E61AB11AFD4}"/>
              </a:ext>
            </a:extLst>
          </p:cNvPr>
          <p:cNvSpPr txBox="1"/>
          <p:nvPr/>
        </p:nvSpPr>
        <p:spPr>
          <a:xfrm>
            <a:off x="8388078" y="1157204"/>
            <a:ext cx="645286" cy="1250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ko-KR" sz="9600" dirty="0">
                <a:solidFill>
                  <a:srgbClr val="B9C6DF">
                    <a:alpha val="20000"/>
                  </a:srgb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3264D2-A2BD-6D1C-F029-59A93CDBA9EA}"/>
              </a:ext>
            </a:extLst>
          </p:cNvPr>
          <p:cNvSpPr txBox="1"/>
          <p:nvPr/>
        </p:nvSpPr>
        <p:spPr>
          <a:xfrm>
            <a:off x="8543966" y="1711712"/>
            <a:ext cx="645286" cy="1250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ko-KR" sz="9600" dirty="0">
                <a:solidFill>
                  <a:srgbClr val="B9C6DF">
                    <a:alpha val="20000"/>
                  </a:srgb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3317012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311700" y="288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</a:t>
            </a:r>
            <a:r>
              <a:rPr lang="ko-KR" altLang="en-US" dirty="0"/>
              <a:t>개의 독립적인 모델</a:t>
            </a:r>
            <a:endParaRPr dirty="0"/>
          </a:p>
        </p:txBody>
      </p:sp>
      <p:sp>
        <p:nvSpPr>
          <p:cNvPr id="131" name="Google Shape;131;p25"/>
          <p:cNvSpPr txBox="1">
            <a:spLocks noGrp="1"/>
          </p:cNvSpPr>
          <p:nvPr>
            <p:ph type="body" idx="1"/>
          </p:nvPr>
        </p:nvSpPr>
        <p:spPr>
          <a:xfrm>
            <a:off x="311700" y="951271"/>
            <a:ext cx="8520600" cy="13194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82600" lvl="1" indent="0">
              <a:buNone/>
            </a:pPr>
            <a:endParaRPr lang="en-US" altLang="ko-KR" dirty="0"/>
          </a:p>
          <a:p>
            <a:pPr marL="482600" lvl="1" indent="0">
              <a:buNone/>
            </a:pPr>
            <a:endParaRPr lang="en-US" altLang="ko-KR" dirty="0"/>
          </a:p>
          <a:p>
            <a:pPr marL="800100" lvl="1">
              <a:buAutoNum type="arabicPeriod"/>
            </a:pPr>
            <a:endParaRPr lang="en-US" altLang="ko-KR" dirty="0"/>
          </a:p>
          <a:p>
            <a:pPr marL="482600" lvl="1" indent="0">
              <a:buNone/>
            </a:pP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0FFE7B-918F-F193-F6D8-BCF81DC14B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20</a:t>
            </a:fld>
            <a:endParaRPr lang="ko" altLang="en-US"/>
          </a:p>
        </p:txBody>
      </p:sp>
      <p:sp>
        <p:nvSpPr>
          <p:cNvPr id="12" name="Google Shape;131;p25">
            <a:extLst>
              <a:ext uri="{FF2B5EF4-FFF2-40B4-BE49-F238E27FC236}">
                <a16:creationId xmlns:a16="http://schemas.microsoft.com/office/drawing/2014/main" id="{53C75CF7-77B3-427B-97EE-A819C7F88EC2}"/>
              </a:ext>
            </a:extLst>
          </p:cNvPr>
          <p:cNvSpPr txBox="1">
            <a:spLocks/>
          </p:cNvSpPr>
          <p:nvPr/>
        </p:nvSpPr>
        <p:spPr>
          <a:xfrm>
            <a:off x="311700" y="951271"/>
            <a:ext cx="8520600" cy="1068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0814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altLang="ko-KR" dirty="0"/>
              <a:t>Random Forest Regression</a:t>
            </a:r>
            <a:r>
              <a:rPr lang="ko-KR" altLang="en-US" dirty="0"/>
              <a:t>을 사용하여 추출한 중요도가 높은 </a:t>
            </a:r>
            <a:r>
              <a:rPr lang="en-US" altLang="ko-KR" dirty="0"/>
              <a:t>feature</a:t>
            </a:r>
            <a:r>
              <a:rPr lang="ko-KR" altLang="en-US" dirty="0"/>
              <a:t>들만 있는 </a:t>
            </a:r>
            <a:r>
              <a:rPr lang="en-US" altLang="ko-KR" dirty="0"/>
              <a:t>6</a:t>
            </a:r>
            <a:r>
              <a:rPr lang="ko-KR" altLang="en-US" dirty="0"/>
              <a:t>개의 학습 데이터셋을 사용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en-US" altLang="ko-KR" dirty="0"/>
              <a:t>6</a:t>
            </a:r>
            <a:r>
              <a:rPr lang="ko-KR" altLang="en-US" dirty="0"/>
              <a:t>개의 독립적인 모델을 생성 후</a:t>
            </a:r>
            <a:r>
              <a:rPr lang="en-US" altLang="ko-KR" dirty="0"/>
              <a:t>, </a:t>
            </a:r>
            <a:r>
              <a:rPr lang="ko-KR" altLang="en-US" dirty="0"/>
              <a:t>각 모델이 하나의 </a:t>
            </a:r>
            <a:r>
              <a:rPr lang="en-US" altLang="ko-KR" dirty="0"/>
              <a:t>target column</a:t>
            </a:r>
            <a:r>
              <a:rPr lang="ko-KR" altLang="en-US" dirty="0"/>
              <a:t>을 예측할 수 있도록 학습 진행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A8369F-51B5-CA2D-469C-0C7D554B3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3" y="3504892"/>
            <a:ext cx="8967694" cy="7086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2E2F7C-E038-48A2-D527-3D39CD047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54" y="2009086"/>
            <a:ext cx="8967694" cy="708639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E8D69067-AC68-1F8B-0916-703C0D5F81C9}"/>
              </a:ext>
            </a:extLst>
          </p:cNvPr>
          <p:cNvGrpSpPr/>
          <p:nvPr/>
        </p:nvGrpSpPr>
        <p:grpSpPr>
          <a:xfrm rot="5400000">
            <a:off x="4012093" y="2955098"/>
            <a:ext cx="591990" cy="312420"/>
            <a:chOff x="6684000" y="4677959"/>
            <a:chExt cx="846976" cy="414655"/>
          </a:xfrm>
          <a:solidFill>
            <a:srgbClr val="FF0000"/>
          </a:solidFill>
        </p:grpSpPr>
        <p:sp>
          <p:nvSpPr>
            <p:cNvPr id="8" name="갈매기형 수장 23">
              <a:extLst>
                <a:ext uri="{FF2B5EF4-FFF2-40B4-BE49-F238E27FC236}">
                  <a16:creationId xmlns:a16="http://schemas.microsoft.com/office/drawing/2014/main" id="{A784BD30-93BE-52A1-F4D1-8E36401E6420}"/>
                </a:ext>
              </a:extLst>
            </p:cNvPr>
            <p:cNvSpPr/>
            <p:nvPr/>
          </p:nvSpPr>
          <p:spPr>
            <a:xfrm>
              <a:off x="6684000" y="4677959"/>
              <a:ext cx="309093" cy="41465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갈매기형 수장 24">
              <a:extLst>
                <a:ext uri="{FF2B5EF4-FFF2-40B4-BE49-F238E27FC236}">
                  <a16:creationId xmlns:a16="http://schemas.microsoft.com/office/drawing/2014/main" id="{E4537055-E3E5-F406-2F5E-0E303327E1E2}"/>
                </a:ext>
              </a:extLst>
            </p:cNvPr>
            <p:cNvSpPr/>
            <p:nvPr/>
          </p:nvSpPr>
          <p:spPr>
            <a:xfrm>
              <a:off x="6863294" y="4677959"/>
              <a:ext cx="309093" cy="41465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갈매기형 수장 25">
              <a:extLst>
                <a:ext uri="{FF2B5EF4-FFF2-40B4-BE49-F238E27FC236}">
                  <a16:creationId xmlns:a16="http://schemas.microsoft.com/office/drawing/2014/main" id="{28BA71F2-1076-F37B-9948-8BC29494979C}"/>
                </a:ext>
              </a:extLst>
            </p:cNvPr>
            <p:cNvSpPr/>
            <p:nvPr/>
          </p:nvSpPr>
          <p:spPr>
            <a:xfrm>
              <a:off x="7042588" y="4677959"/>
              <a:ext cx="309093" cy="41465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갈매기형 수장 26">
              <a:extLst>
                <a:ext uri="{FF2B5EF4-FFF2-40B4-BE49-F238E27FC236}">
                  <a16:creationId xmlns:a16="http://schemas.microsoft.com/office/drawing/2014/main" id="{A327754A-5CB8-3A13-12C4-5EC831A7A9CC}"/>
                </a:ext>
              </a:extLst>
            </p:cNvPr>
            <p:cNvSpPr/>
            <p:nvPr/>
          </p:nvSpPr>
          <p:spPr>
            <a:xfrm>
              <a:off x="7221883" y="4677959"/>
              <a:ext cx="309093" cy="41465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3" name="Google Shape;131;p25">
            <a:extLst>
              <a:ext uri="{FF2B5EF4-FFF2-40B4-BE49-F238E27FC236}">
                <a16:creationId xmlns:a16="http://schemas.microsoft.com/office/drawing/2014/main" id="{C6274CA0-B1E7-83A2-B733-7A9154473693}"/>
              </a:ext>
            </a:extLst>
          </p:cNvPr>
          <p:cNvSpPr txBox="1">
            <a:spLocks/>
          </p:cNvSpPr>
          <p:nvPr/>
        </p:nvSpPr>
        <p:spPr>
          <a:xfrm>
            <a:off x="226208" y="4311120"/>
            <a:ext cx="8520600" cy="745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0814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altLang="ko-KR" dirty="0"/>
              <a:t>Training set</a:t>
            </a:r>
            <a:r>
              <a:rPr lang="ko-KR" altLang="en-US" dirty="0"/>
              <a:t>의 부족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Feature</a:t>
            </a:r>
            <a:r>
              <a:rPr lang="ko-KR" altLang="en-US" dirty="0"/>
              <a:t>들이 타겟 변수와의 상관관계가 낮을 가능성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31048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3A4B3E-E986-C72C-EEFC-9E7C6D2F4E1F}"/>
              </a:ext>
            </a:extLst>
          </p:cNvPr>
          <p:cNvSpPr/>
          <p:nvPr/>
        </p:nvSpPr>
        <p:spPr>
          <a:xfrm>
            <a:off x="0" y="0"/>
            <a:ext cx="6003235" cy="5143497"/>
          </a:xfrm>
          <a:prstGeom prst="rect">
            <a:avLst/>
          </a:prstGeom>
          <a:solidFill>
            <a:srgbClr val="1D38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11782A7-5C5C-4BC6-3384-7B6D56904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88274"/>
            <a:ext cx="8520600" cy="1610885"/>
          </a:xfrm>
        </p:spPr>
        <p:txBody>
          <a:bodyPr anchor="b">
            <a:normAutofit/>
          </a:bodyPr>
          <a:lstStyle/>
          <a:p>
            <a:r>
              <a:rPr lang="en-US" altLang="ko-KR" sz="4800" dirty="0">
                <a:solidFill>
                  <a:srgbClr val="F9F7F7"/>
                </a:solidFill>
              </a:rPr>
              <a:t>Result</a:t>
            </a:r>
            <a:endParaRPr lang="ko-KR" altLang="en-US" sz="4800" dirty="0">
              <a:solidFill>
                <a:srgbClr val="F9F7F7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1868D6-28F0-5E01-DCD0-BE97584C28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21</a:t>
            </a:fld>
            <a:endParaRPr lang="ko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9683FF-7713-C41A-76DC-03AEA09BA814}"/>
              </a:ext>
            </a:extLst>
          </p:cNvPr>
          <p:cNvSpPr txBox="1"/>
          <p:nvPr/>
        </p:nvSpPr>
        <p:spPr>
          <a:xfrm>
            <a:off x="8263965" y="-28352"/>
            <a:ext cx="645286" cy="1250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ko-KR" sz="9600" dirty="0">
                <a:solidFill>
                  <a:srgbClr val="B9C6DF">
                    <a:alpha val="20000"/>
                  </a:srgb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4703E-F433-29AF-77E5-557E360AD368}"/>
              </a:ext>
            </a:extLst>
          </p:cNvPr>
          <p:cNvSpPr txBox="1"/>
          <p:nvPr/>
        </p:nvSpPr>
        <p:spPr>
          <a:xfrm>
            <a:off x="8508636" y="579186"/>
            <a:ext cx="645286" cy="1250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ko-KR" sz="9600" dirty="0">
                <a:solidFill>
                  <a:srgbClr val="B9C6DF">
                    <a:alpha val="20000"/>
                  </a:srgb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2FC1C-EC46-8F94-C6C3-938A3B235F9E}"/>
              </a:ext>
            </a:extLst>
          </p:cNvPr>
          <p:cNvSpPr txBox="1"/>
          <p:nvPr/>
        </p:nvSpPr>
        <p:spPr>
          <a:xfrm>
            <a:off x="8388078" y="1157204"/>
            <a:ext cx="645286" cy="1250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ko-KR" sz="9600" dirty="0">
                <a:solidFill>
                  <a:srgbClr val="B9C6DF">
                    <a:alpha val="20000"/>
                  </a:srgb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FCC691-2F5E-F034-126B-9B6EEED69AF8}"/>
              </a:ext>
            </a:extLst>
          </p:cNvPr>
          <p:cNvSpPr txBox="1"/>
          <p:nvPr/>
        </p:nvSpPr>
        <p:spPr>
          <a:xfrm>
            <a:off x="8543966" y="1711712"/>
            <a:ext cx="645286" cy="1250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ko-KR" sz="9600" dirty="0">
                <a:solidFill>
                  <a:srgbClr val="B9C6DF">
                    <a:alpha val="20000"/>
                  </a:srgb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2A6250-0394-7749-4DA7-C8B4A429AE81}"/>
              </a:ext>
            </a:extLst>
          </p:cNvPr>
          <p:cNvSpPr/>
          <p:nvPr/>
        </p:nvSpPr>
        <p:spPr>
          <a:xfrm>
            <a:off x="-54666" y="1808923"/>
            <a:ext cx="3597966" cy="45719"/>
          </a:xfrm>
          <a:prstGeom prst="rect">
            <a:avLst/>
          </a:prstGeom>
          <a:solidFill>
            <a:srgbClr val="F9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B3B9137-58F1-7E8F-B204-10B0094902D6}"/>
              </a:ext>
            </a:extLst>
          </p:cNvPr>
          <p:cNvCxnSpPr/>
          <p:nvPr/>
        </p:nvCxnSpPr>
        <p:spPr>
          <a:xfrm>
            <a:off x="-54666" y="1933160"/>
            <a:ext cx="3369366" cy="0"/>
          </a:xfrm>
          <a:prstGeom prst="line">
            <a:avLst/>
          </a:prstGeom>
          <a:ln>
            <a:solidFill>
              <a:srgbClr val="F9F7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91C150CA-2BCC-08B0-85A0-8DE09C594B80}"/>
              </a:ext>
            </a:extLst>
          </p:cNvPr>
          <p:cNvSpPr/>
          <p:nvPr/>
        </p:nvSpPr>
        <p:spPr>
          <a:xfrm>
            <a:off x="3534938" y="1775123"/>
            <a:ext cx="108000" cy="108000"/>
          </a:xfrm>
          <a:prstGeom prst="ellipse">
            <a:avLst/>
          </a:prstGeom>
          <a:solidFill>
            <a:srgbClr val="1D3857"/>
          </a:solidFill>
          <a:ln w="38100">
            <a:solidFill>
              <a:srgbClr val="F9F7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A1CA50FC-41EC-0C87-CF36-8439FBEDFD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644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311700" y="288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</a:t>
            </a:r>
            <a:endParaRPr dirty="0"/>
          </a:p>
        </p:txBody>
      </p:sp>
      <p:sp>
        <p:nvSpPr>
          <p:cNvPr id="131" name="Google Shape;131;p25"/>
          <p:cNvSpPr txBox="1">
            <a:spLocks noGrp="1"/>
          </p:cNvSpPr>
          <p:nvPr>
            <p:ph type="body" idx="1"/>
          </p:nvPr>
        </p:nvSpPr>
        <p:spPr>
          <a:xfrm>
            <a:off x="311700" y="951271"/>
            <a:ext cx="8520600" cy="13194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82600" lvl="1" indent="0">
              <a:buNone/>
            </a:pPr>
            <a:endParaRPr lang="en-US" altLang="ko-KR" dirty="0"/>
          </a:p>
          <a:p>
            <a:pPr marL="482600" lvl="1" indent="0">
              <a:buNone/>
            </a:pPr>
            <a:endParaRPr lang="en-US" altLang="ko-KR" dirty="0"/>
          </a:p>
          <a:p>
            <a:pPr marL="800100" lvl="1">
              <a:buAutoNum type="arabicPeriod"/>
            </a:pPr>
            <a:endParaRPr lang="en-US" altLang="ko-KR" dirty="0"/>
          </a:p>
          <a:p>
            <a:pPr marL="482600" lvl="1" indent="0">
              <a:buNone/>
            </a:pP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0FFE7B-918F-F193-F6D8-BCF81DC14B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22</a:t>
            </a:fld>
            <a:endParaRPr lang="ko" altLang="en-US"/>
          </a:p>
        </p:txBody>
      </p:sp>
      <p:sp>
        <p:nvSpPr>
          <p:cNvPr id="12" name="Google Shape;131;p25">
            <a:extLst>
              <a:ext uri="{FF2B5EF4-FFF2-40B4-BE49-F238E27FC236}">
                <a16:creationId xmlns:a16="http://schemas.microsoft.com/office/drawing/2014/main" id="{53C75CF7-77B3-427B-97EE-A819C7F88EC2}"/>
              </a:ext>
            </a:extLst>
          </p:cNvPr>
          <p:cNvSpPr txBox="1">
            <a:spLocks/>
          </p:cNvSpPr>
          <p:nvPr/>
        </p:nvSpPr>
        <p:spPr>
          <a:xfrm>
            <a:off x="311700" y="951271"/>
            <a:ext cx="8520600" cy="1068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0814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altLang="ko-KR" dirty="0"/>
              <a:t>398</a:t>
            </a:r>
            <a:r>
              <a:rPr lang="ko-KR" altLang="en-US" dirty="0"/>
              <a:t>팀 중 </a:t>
            </a:r>
            <a:r>
              <a:rPr lang="en-US" altLang="ko-KR" dirty="0"/>
              <a:t>27</a:t>
            </a:r>
            <a:r>
              <a:rPr lang="ko-KR" altLang="en-US" dirty="0"/>
              <a:t>등 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518EB7-7FDE-3210-D794-16187EC41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9935"/>
            <a:ext cx="9144000" cy="83909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6723405-6239-5333-5378-5FB3EFCC1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29031"/>
            <a:ext cx="9144000" cy="67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20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3A4B3E-E986-C72C-EEFC-9E7C6D2F4E1F}"/>
              </a:ext>
            </a:extLst>
          </p:cNvPr>
          <p:cNvSpPr/>
          <p:nvPr/>
        </p:nvSpPr>
        <p:spPr>
          <a:xfrm>
            <a:off x="0" y="0"/>
            <a:ext cx="6003235" cy="5143497"/>
          </a:xfrm>
          <a:prstGeom prst="rect">
            <a:avLst/>
          </a:prstGeom>
          <a:solidFill>
            <a:srgbClr val="1D38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11782A7-5C5C-4BC6-3384-7B6D56904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88274"/>
            <a:ext cx="8520600" cy="1610885"/>
          </a:xfrm>
        </p:spPr>
        <p:txBody>
          <a:bodyPr anchor="b">
            <a:normAutofit/>
          </a:bodyPr>
          <a:lstStyle/>
          <a:p>
            <a:r>
              <a:rPr lang="en-US" altLang="ko-KR" sz="4800" dirty="0">
                <a:solidFill>
                  <a:srgbClr val="F9F7F7"/>
                </a:solidFill>
              </a:rPr>
              <a:t>Future Work</a:t>
            </a:r>
            <a:endParaRPr lang="ko-KR" altLang="en-US" sz="4800" dirty="0">
              <a:solidFill>
                <a:srgbClr val="F9F7F7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1868D6-28F0-5E01-DCD0-BE97584C28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23</a:t>
            </a:fld>
            <a:endParaRPr lang="ko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9683FF-7713-C41A-76DC-03AEA09BA814}"/>
              </a:ext>
            </a:extLst>
          </p:cNvPr>
          <p:cNvSpPr txBox="1"/>
          <p:nvPr/>
        </p:nvSpPr>
        <p:spPr>
          <a:xfrm>
            <a:off x="8263965" y="-28352"/>
            <a:ext cx="645286" cy="1250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ko-KR" sz="9600" dirty="0">
                <a:solidFill>
                  <a:srgbClr val="B9C6DF">
                    <a:alpha val="20000"/>
                  </a:srgb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4703E-F433-29AF-77E5-557E360AD368}"/>
              </a:ext>
            </a:extLst>
          </p:cNvPr>
          <p:cNvSpPr txBox="1"/>
          <p:nvPr/>
        </p:nvSpPr>
        <p:spPr>
          <a:xfrm>
            <a:off x="8508636" y="579186"/>
            <a:ext cx="645286" cy="1250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ko-KR" sz="9600" dirty="0">
                <a:solidFill>
                  <a:srgbClr val="B9C6DF">
                    <a:alpha val="20000"/>
                  </a:srgb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2FC1C-EC46-8F94-C6C3-938A3B235F9E}"/>
              </a:ext>
            </a:extLst>
          </p:cNvPr>
          <p:cNvSpPr txBox="1"/>
          <p:nvPr/>
        </p:nvSpPr>
        <p:spPr>
          <a:xfrm>
            <a:off x="8388078" y="1157204"/>
            <a:ext cx="645286" cy="1250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ko-KR" sz="9600" dirty="0">
                <a:solidFill>
                  <a:srgbClr val="B9C6DF">
                    <a:alpha val="20000"/>
                  </a:srgb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FCC691-2F5E-F034-126B-9B6EEED69AF8}"/>
              </a:ext>
            </a:extLst>
          </p:cNvPr>
          <p:cNvSpPr txBox="1"/>
          <p:nvPr/>
        </p:nvSpPr>
        <p:spPr>
          <a:xfrm>
            <a:off x="8543966" y="1711712"/>
            <a:ext cx="645286" cy="1250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ko-KR" sz="9600" dirty="0">
                <a:solidFill>
                  <a:srgbClr val="B9C6DF">
                    <a:alpha val="20000"/>
                  </a:srgb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2A6250-0394-7749-4DA7-C8B4A429AE81}"/>
              </a:ext>
            </a:extLst>
          </p:cNvPr>
          <p:cNvSpPr/>
          <p:nvPr/>
        </p:nvSpPr>
        <p:spPr>
          <a:xfrm>
            <a:off x="-54666" y="1808923"/>
            <a:ext cx="3597966" cy="45719"/>
          </a:xfrm>
          <a:prstGeom prst="rect">
            <a:avLst/>
          </a:prstGeom>
          <a:solidFill>
            <a:srgbClr val="F9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B3B9137-58F1-7E8F-B204-10B0094902D6}"/>
              </a:ext>
            </a:extLst>
          </p:cNvPr>
          <p:cNvCxnSpPr/>
          <p:nvPr/>
        </p:nvCxnSpPr>
        <p:spPr>
          <a:xfrm>
            <a:off x="-54666" y="1933160"/>
            <a:ext cx="3369366" cy="0"/>
          </a:xfrm>
          <a:prstGeom prst="line">
            <a:avLst/>
          </a:prstGeom>
          <a:ln>
            <a:solidFill>
              <a:srgbClr val="F9F7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91C150CA-2BCC-08B0-85A0-8DE09C594B80}"/>
              </a:ext>
            </a:extLst>
          </p:cNvPr>
          <p:cNvSpPr/>
          <p:nvPr/>
        </p:nvSpPr>
        <p:spPr>
          <a:xfrm>
            <a:off x="3534938" y="1775123"/>
            <a:ext cx="108000" cy="108000"/>
          </a:xfrm>
          <a:prstGeom prst="ellipse">
            <a:avLst/>
          </a:prstGeom>
          <a:solidFill>
            <a:srgbClr val="1D3857"/>
          </a:solidFill>
          <a:ln w="38100">
            <a:solidFill>
              <a:srgbClr val="F9F7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475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311700" y="288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Future Work</a:t>
            </a:r>
            <a:endParaRPr dirty="0"/>
          </a:p>
        </p:txBody>
      </p:sp>
      <p:sp>
        <p:nvSpPr>
          <p:cNvPr id="131" name="Google Shape;131;p25"/>
          <p:cNvSpPr txBox="1">
            <a:spLocks noGrp="1"/>
          </p:cNvSpPr>
          <p:nvPr>
            <p:ph type="body" idx="1"/>
          </p:nvPr>
        </p:nvSpPr>
        <p:spPr>
          <a:xfrm>
            <a:off x="311700" y="951271"/>
            <a:ext cx="8520600" cy="13194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82600" lvl="1" indent="0">
              <a:buNone/>
            </a:pPr>
            <a:endParaRPr lang="en-US" altLang="ko-KR" dirty="0"/>
          </a:p>
          <a:p>
            <a:pPr marL="482600" lvl="1" indent="0">
              <a:buNone/>
            </a:pPr>
            <a:endParaRPr lang="en-US" altLang="ko-KR" dirty="0"/>
          </a:p>
          <a:p>
            <a:pPr marL="800100" lvl="1">
              <a:buAutoNum type="arabicPeriod"/>
            </a:pPr>
            <a:endParaRPr lang="en-US" altLang="ko-KR" dirty="0"/>
          </a:p>
          <a:p>
            <a:pPr marL="482600" lvl="1" indent="0">
              <a:buNone/>
            </a:pP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0FFE7B-918F-F193-F6D8-BCF81DC14B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24</a:t>
            </a:fld>
            <a:endParaRPr lang="ko" altLang="en-US"/>
          </a:p>
        </p:txBody>
      </p:sp>
      <p:sp>
        <p:nvSpPr>
          <p:cNvPr id="12" name="Google Shape;131;p25">
            <a:extLst>
              <a:ext uri="{FF2B5EF4-FFF2-40B4-BE49-F238E27FC236}">
                <a16:creationId xmlns:a16="http://schemas.microsoft.com/office/drawing/2014/main" id="{53C75CF7-77B3-427B-97EE-A819C7F88EC2}"/>
              </a:ext>
            </a:extLst>
          </p:cNvPr>
          <p:cNvSpPr txBox="1">
            <a:spLocks/>
          </p:cNvSpPr>
          <p:nvPr/>
        </p:nvSpPr>
        <p:spPr>
          <a:xfrm>
            <a:off x="311700" y="951271"/>
            <a:ext cx="8520600" cy="976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0814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altLang="ko-KR" dirty="0"/>
              <a:t>Multi-model</a:t>
            </a:r>
          </a:p>
          <a:p>
            <a:pPr marL="742950" lvl="1" indent="-285750">
              <a:buFontTx/>
              <a:buChar char="-"/>
            </a:pPr>
            <a:r>
              <a:rPr lang="en-US" altLang="ko-KR" dirty="0"/>
              <a:t>target feature</a:t>
            </a:r>
            <a:r>
              <a:rPr lang="ko-KR" altLang="en-US" dirty="0"/>
              <a:t>별로 가장 적합한 모델을 찾은 후</a:t>
            </a:r>
            <a:r>
              <a:rPr lang="en-US" altLang="ko-KR" dirty="0"/>
              <a:t>, </a:t>
            </a:r>
            <a:r>
              <a:rPr lang="ko-KR" altLang="en-US" dirty="0"/>
              <a:t>예측진행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dirty="0"/>
              <a:t>성능 좋은 다른 모델들도 존재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</p:txBody>
      </p:sp>
      <p:sp>
        <p:nvSpPr>
          <p:cNvPr id="3" name="Google Shape;131;p25">
            <a:extLst>
              <a:ext uri="{FF2B5EF4-FFF2-40B4-BE49-F238E27FC236}">
                <a16:creationId xmlns:a16="http://schemas.microsoft.com/office/drawing/2014/main" id="{75363E81-6426-FFE9-98BC-E4F20D69C204}"/>
              </a:ext>
            </a:extLst>
          </p:cNvPr>
          <p:cNvSpPr txBox="1">
            <a:spLocks/>
          </p:cNvSpPr>
          <p:nvPr/>
        </p:nvSpPr>
        <p:spPr>
          <a:xfrm>
            <a:off x="311700" y="1866899"/>
            <a:ext cx="8520600" cy="807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0814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altLang="ko-KR" dirty="0"/>
              <a:t>Alpha Blending</a:t>
            </a:r>
          </a:p>
          <a:p>
            <a:pPr marL="742950" lvl="1" indent="-285750">
              <a:buFontTx/>
              <a:buChar char="-"/>
            </a:pPr>
            <a:r>
              <a:rPr lang="ko-KR" altLang="en-US" dirty="0"/>
              <a:t>적절한 </a:t>
            </a:r>
            <a:r>
              <a:rPr lang="en-US" altLang="ko-KR" dirty="0"/>
              <a:t>alpha </a:t>
            </a:r>
            <a:r>
              <a:rPr lang="ko-KR" altLang="en-US" dirty="0"/>
              <a:t>값을 찾고</a:t>
            </a:r>
            <a:r>
              <a:rPr lang="en-US" altLang="ko-KR" dirty="0"/>
              <a:t>, </a:t>
            </a:r>
            <a:r>
              <a:rPr lang="ko-KR" altLang="en-US" dirty="0" err="1"/>
              <a:t>이미지간의</a:t>
            </a:r>
            <a:r>
              <a:rPr lang="ko-KR" altLang="en-US" dirty="0"/>
              <a:t> 경계부를 자연스럽게 합성하여 테스트 진행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ECE298-5278-0B3C-40D2-8A9BED349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09172"/>
            <a:ext cx="9144000" cy="651917"/>
          </a:xfrm>
          <a:prstGeom prst="rect">
            <a:avLst/>
          </a:prstGeom>
        </p:spPr>
      </p:pic>
      <p:sp>
        <p:nvSpPr>
          <p:cNvPr id="10" name="Google Shape;131;p25">
            <a:extLst>
              <a:ext uri="{FF2B5EF4-FFF2-40B4-BE49-F238E27FC236}">
                <a16:creationId xmlns:a16="http://schemas.microsoft.com/office/drawing/2014/main" id="{627BFC35-7618-933A-F69D-ED0C11E5C8ED}"/>
              </a:ext>
            </a:extLst>
          </p:cNvPr>
          <p:cNvSpPr txBox="1">
            <a:spLocks/>
          </p:cNvSpPr>
          <p:nvPr/>
        </p:nvSpPr>
        <p:spPr>
          <a:xfrm>
            <a:off x="-185272" y="3622261"/>
            <a:ext cx="8520600" cy="807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0814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42950" lvl="1" indent="-285750">
              <a:buFontTx/>
              <a:buChar char="-"/>
            </a:pPr>
            <a:r>
              <a:rPr lang="ko-KR" altLang="en-US" dirty="0" err="1"/>
              <a:t>멀티모달</a:t>
            </a:r>
            <a:r>
              <a:rPr lang="ko-KR" altLang="en-US" dirty="0"/>
              <a:t> 모델 활용 </a:t>
            </a:r>
            <a:r>
              <a:rPr lang="en-US" altLang="ko-KR" dirty="0"/>
              <a:t>(</a:t>
            </a:r>
            <a:r>
              <a:rPr lang="ko-KR" altLang="en-US" dirty="0"/>
              <a:t>이미지 데이터 백본 </a:t>
            </a:r>
            <a:r>
              <a:rPr lang="en-US" altLang="ko-KR" dirty="0"/>
              <a:t>– </a:t>
            </a:r>
            <a:r>
              <a:rPr lang="en-US" altLang="ko-KR" dirty="0" err="1"/>
              <a:t>Swin</a:t>
            </a:r>
            <a:r>
              <a:rPr lang="en-US" altLang="ko-KR" dirty="0"/>
              <a:t> transformer, </a:t>
            </a:r>
            <a:r>
              <a:rPr lang="ko-KR" altLang="en-US" dirty="0"/>
              <a:t>테이블 데이터 백본 </a:t>
            </a:r>
            <a:r>
              <a:rPr lang="en-US" altLang="ko-KR" dirty="0"/>
              <a:t>– </a:t>
            </a:r>
            <a:r>
              <a:rPr lang="ko-KR" altLang="en-US" dirty="0"/>
              <a:t>간단한</a:t>
            </a:r>
            <a:r>
              <a:rPr lang="en-US" altLang="ko-KR" dirty="0"/>
              <a:t> MLP)</a:t>
            </a:r>
          </a:p>
        </p:txBody>
      </p:sp>
    </p:spTree>
    <p:extLst>
      <p:ext uri="{BB962C8B-B14F-4D97-AF65-F5344CB8AC3E}">
        <p14:creationId xmlns:p14="http://schemas.microsoft.com/office/powerpoint/2010/main" val="236015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4AB2A3-CCBA-5424-510C-4A4B26F66B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112D4E"/>
                </a:solidFill>
              </a:rPr>
              <a:t>THANK YOU</a:t>
            </a:r>
            <a:endParaRPr lang="ko-KR" altLang="en-US" dirty="0">
              <a:solidFill>
                <a:srgbClr val="112D4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F61B1D-C937-158B-2E13-6D1867279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475" y="1096198"/>
            <a:ext cx="709048" cy="63654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25B4ABE-00FE-0D25-6BCD-2B848BB52721}"/>
              </a:ext>
            </a:extLst>
          </p:cNvPr>
          <p:cNvSpPr/>
          <p:nvPr/>
        </p:nvSpPr>
        <p:spPr>
          <a:xfrm>
            <a:off x="8298712" y="0"/>
            <a:ext cx="845288" cy="2732568"/>
          </a:xfrm>
          <a:prstGeom prst="rect">
            <a:avLst/>
          </a:prstGeom>
          <a:solidFill>
            <a:srgbClr val="F9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558855CA-E94C-75F9-B125-4FC08A7926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700" y="2834124"/>
            <a:ext cx="8520600" cy="184420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955289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3A4B3E-E986-C72C-EEFC-9E7C6D2F4E1F}"/>
              </a:ext>
            </a:extLst>
          </p:cNvPr>
          <p:cNvSpPr/>
          <p:nvPr/>
        </p:nvSpPr>
        <p:spPr>
          <a:xfrm>
            <a:off x="0" y="0"/>
            <a:ext cx="6003235" cy="5143497"/>
          </a:xfrm>
          <a:prstGeom prst="rect">
            <a:avLst/>
          </a:prstGeom>
          <a:solidFill>
            <a:srgbClr val="1D38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11782A7-5C5C-4BC6-3384-7B6D56904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88274"/>
            <a:ext cx="8520600" cy="1610885"/>
          </a:xfrm>
        </p:spPr>
        <p:txBody>
          <a:bodyPr anchor="b">
            <a:normAutofit/>
          </a:bodyPr>
          <a:lstStyle/>
          <a:p>
            <a:r>
              <a:rPr lang="en-US" altLang="ko-KR" sz="4800" dirty="0">
                <a:solidFill>
                  <a:srgbClr val="F9F7F7"/>
                </a:solidFill>
              </a:rPr>
              <a:t>Introduction</a:t>
            </a:r>
            <a:endParaRPr lang="ko-KR" altLang="en-US" sz="4800" dirty="0">
              <a:solidFill>
                <a:srgbClr val="F9F7F7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9B9D7A-ACAE-384A-848E-8A31F600A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993501"/>
            <a:ext cx="8520600" cy="2575374"/>
          </a:xfrm>
        </p:spPr>
        <p:txBody>
          <a:bodyPr/>
          <a:lstStyle/>
          <a:p>
            <a:pPr marL="114300" indent="0">
              <a:buNone/>
            </a:pPr>
            <a:r>
              <a:rPr lang="en-US" altLang="ko-KR" dirty="0">
                <a:solidFill>
                  <a:srgbClr val="F9F7F7"/>
                </a:solidFill>
              </a:rPr>
              <a:t>PlantTraits2024</a:t>
            </a:r>
            <a:r>
              <a:rPr lang="ko-KR" altLang="en-US" dirty="0">
                <a:solidFill>
                  <a:srgbClr val="F9F7F7"/>
                </a:solidFill>
              </a:rPr>
              <a:t> 챌린지 개요</a:t>
            </a:r>
            <a:endParaRPr lang="en-US" altLang="ko-KR" dirty="0">
              <a:solidFill>
                <a:srgbClr val="F9F7F7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1868D6-28F0-5E01-DCD0-BE97584C28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3</a:t>
            </a:fld>
            <a:endParaRPr lang="ko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9683FF-7713-C41A-76DC-03AEA09BA814}"/>
              </a:ext>
            </a:extLst>
          </p:cNvPr>
          <p:cNvSpPr txBox="1"/>
          <p:nvPr/>
        </p:nvSpPr>
        <p:spPr>
          <a:xfrm>
            <a:off x="8263965" y="-28352"/>
            <a:ext cx="645286" cy="1250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ko-KR" sz="9600" dirty="0">
                <a:solidFill>
                  <a:srgbClr val="B9C6DF">
                    <a:alpha val="20000"/>
                  </a:srgb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4703E-F433-29AF-77E5-557E360AD368}"/>
              </a:ext>
            </a:extLst>
          </p:cNvPr>
          <p:cNvSpPr txBox="1"/>
          <p:nvPr/>
        </p:nvSpPr>
        <p:spPr>
          <a:xfrm>
            <a:off x="8508636" y="579186"/>
            <a:ext cx="645286" cy="1250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ko-KR" sz="9600" dirty="0">
                <a:solidFill>
                  <a:srgbClr val="B9C6DF">
                    <a:alpha val="20000"/>
                  </a:srgb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2FC1C-EC46-8F94-C6C3-938A3B235F9E}"/>
              </a:ext>
            </a:extLst>
          </p:cNvPr>
          <p:cNvSpPr txBox="1"/>
          <p:nvPr/>
        </p:nvSpPr>
        <p:spPr>
          <a:xfrm>
            <a:off x="8388078" y="1157204"/>
            <a:ext cx="645286" cy="1250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ko-KR" sz="9600" dirty="0">
                <a:solidFill>
                  <a:srgbClr val="B9C6DF">
                    <a:alpha val="20000"/>
                  </a:srgb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FCC691-2F5E-F034-126B-9B6EEED69AF8}"/>
              </a:ext>
            </a:extLst>
          </p:cNvPr>
          <p:cNvSpPr txBox="1"/>
          <p:nvPr/>
        </p:nvSpPr>
        <p:spPr>
          <a:xfrm>
            <a:off x="8543966" y="1711712"/>
            <a:ext cx="645286" cy="1250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ko-KR" sz="9600" dirty="0">
                <a:solidFill>
                  <a:srgbClr val="B9C6DF">
                    <a:alpha val="20000"/>
                  </a:srgb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2A6250-0394-7749-4DA7-C8B4A429AE81}"/>
              </a:ext>
            </a:extLst>
          </p:cNvPr>
          <p:cNvSpPr/>
          <p:nvPr/>
        </p:nvSpPr>
        <p:spPr>
          <a:xfrm>
            <a:off x="-54666" y="1808923"/>
            <a:ext cx="3597966" cy="45719"/>
          </a:xfrm>
          <a:prstGeom prst="rect">
            <a:avLst/>
          </a:prstGeom>
          <a:solidFill>
            <a:srgbClr val="F9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B3B9137-58F1-7E8F-B204-10B0094902D6}"/>
              </a:ext>
            </a:extLst>
          </p:cNvPr>
          <p:cNvCxnSpPr/>
          <p:nvPr/>
        </p:nvCxnSpPr>
        <p:spPr>
          <a:xfrm>
            <a:off x="-54666" y="1933160"/>
            <a:ext cx="3369366" cy="0"/>
          </a:xfrm>
          <a:prstGeom prst="line">
            <a:avLst/>
          </a:prstGeom>
          <a:ln>
            <a:solidFill>
              <a:srgbClr val="F9F7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91C150CA-2BCC-08B0-85A0-8DE09C594B80}"/>
              </a:ext>
            </a:extLst>
          </p:cNvPr>
          <p:cNvSpPr/>
          <p:nvPr/>
        </p:nvSpPr>
        <p:spPr>
          <a:xfrm>
            <a:off x="3534938" y="1775123"/>
            <a:ext cx="108000" cy="108000"/>
          </a:xfrm>
          <a:prstGeom prst="ellipse">
            <a:avLst/>
          </a:prstGeom>
          <a:solidFill>
            <a:srgbClr val="1D3857"/>
          </a:solidFill>
          <a:ln w="38100">
            <a:solidFill>
              <a:srgbClr val="F9F7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87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311700" y="2805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PlantTraits2024 </a:t>
            </a:r>
            <a:r>
              <a:rPr lang="ko-KR" altLang="en-US" dirty="0"/>
              <a:t>챌린지 개요</a:t>
            </a:r>
            <a:endParaRPr dirty="0"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xfrm>
            <a:off x="311700" y="943897"/>
            <a:ext cx="8709458" cy="39190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sz="1500" b="1" dirty="0"/>
              <a:t>목표 </a:t>
            </a:r>
            <a:r>
              <a:rPr lang="en-US" altLang="ko-KR" sz="1500" b="1" dirty="0"/>
              <a:t>– CVPR 2024</a:t>
            </a:r>
            <a:r>
              <a:rPr lang="ko-KR" altLang="en-US" sz="1500" b="1" dirty="0"/>
              <a:t>의 </a:t>
            </a:r>
            <a:r>
              <a:rPr lang="en-US" altLang="ko-KR" sz="1500" b="1" dirty="0"/>
              <a:t>FGVC11 </a:t>
            </a:r>
            <a:r>
              <a:rPr lang="ko-KR" altLang="en-US" sz="1500" b="1" dirty="0"/>
              <a:t>워크숍의 일환인 이 챌린지는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식물 이미지와 데이터를 통해 </a:t>
            </a:r>
            <a:r>
              <a:rPr lang="en-US" altLang="ko-KR" sz="1500" b="1" dirty="0"/>
              <a:t>6</a:t>
            </a:r>
            <a:r>
              <a:rPr lang="ko-KR" altLang="en-US" sz="1500" b="1" dirty="0"/>
              <a:t>가지 식물 특성을 예측하는 것입니다</a:t>
            </a:r>
            <a:r>
              <a:rPr lang="en-US" altLang="ko-KR" sz="1500" b="1" dirty="0"/>
              <a:t>.	</a:t>
            </a:r>
          </a:p>
          <a:p>
            <a:pPr marL="342900" lvl="0" algn="l" rtl="0"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ko-KR" altLang="en-US" sz="1500" b="1" dirty="0"/>
              <a:t>식물 특성 예측 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다양한 식물 이미지를 통해 식물의 주요 특성</a:t>
            </a:r>
            <a:r>
              <a:rPr lang="en-US" altLang="ko-KR" sz="1500" b="1" dirty="0"/>
              <a:t>(</a:t>
            </a:r>
            <a:r>
              <a:rPr lang="ko-KR" altLang="en-US" sz="1500" b="1" dirty="0"/>
              <a:t>잎 면적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식물 높이 등등</a:t>
            </a:r>
            <a:r>
              <a:rPr lang="en-US" altLang="ko-KR" sz="1500" b="1" dirty="0"/>
              <a:t>)</a:t>
            </a:r>
            <a:r>
              <a:rPr lang="ko-KR" altLang="en-US" sz="1500" b="1" dirty="0"/>
              <a:t>을 예측합니다</a:t>
            </a:r>
            <a:r>
              <a:rPr lang="en-US" altLang="ko-KR" sz="1500" b="1" dirty="0"/>
              <a:t>.</a:t>
            </a:r>
          </a:p>
          <a:p>
            <a:pPr marL="342900" lvl="0" algn="l" rtl="0"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en-US" altLang="ko-KR" sz="1500" b="1" dirty="0"/>
              <a:t> </a:t>
            </a:r>
            <a:r>
              <a:rPr lang="ko-KR" altLang="en-US" sz="1500" b="1" dirty="0"/>
              <a:t>데이터 활용 </a:t>
            </a:r>
            <a:r>
              <a:rPr lang="en-US" altLang="ko-KR" sz="1500" b="1" dirty="0"/>
              <a:t>: crowd-sourced </a:t>
            </a:r>
            <a:r>
              <a:rPr lang="ko-KR" altLang="en-US" sz="1500" b="1" dirty="0"/>
              <a:t>식물 이미지들과 데이터를 사용하여 식물의 생태적 특성을 파악합니다</a:t>
            </a:r>
            <a:r>
              <a:rPr lang="en-US" altLang="ko-KR" sz="1500" b="1" dirty="0"/>
              <a:t>.</a:t>
            </a:r>
          </a:p>
          <a:p>
            <a:pPr marL="342900" lvl="0" algn="l" rtl="0"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ko-KR" altLang="en-US" sz="1500" b="1" dirty="0"/>
              <a:t>기후 변화 대응 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식물 특성 데이터를 통해 기후 변화가 생태계에 미치는 영향을 분석하고 예측합니다</a:t>
            </a:r>
            <a:r>
              <a:rPr lang="en-US" altLang="ko-KR" sz="1500" b="1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ko-KR" sz="1500" b="1" dirty="0"/>
              <a:t>R2 Score</a:t>
            </a:r>
            <a:r>
              <a:rPr lang="ko-KR" altLang="en-US" sz="1500" b="1" dirty="0"/>
              <a:t>로 </a:t>
            </a:r>
            <a:r>
              <a:rPr lang="en-US" altLang="ko-KR" sz="1500" b="1" dirty="0"/>
              <a:t>Evaluation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altLang="ko-KR" sz="1500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250071-E273-EC29-C7BA-3138ED4FA9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4</a:t>
            </a:fld>
            <a:endParaRPr lang="ko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A853D29-80C2-9937-9C72-543481ADB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54" y="4009293"/>
            <a:ext cx="3181764" cy="7666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311700" y="288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PlantTraits2024 </a:t>
            </a:r>
            <a:r>
              <a:rPr lang="ko-KR" altLang="en-US" dirty="0"/>
              <a:t>챌린지 </a:t>
            </a:r>
            <a:r>
              <a:rPr lang="en-US" altLang="ko-KR" dirty="0"/>
              <a:t>Target</a:t>
            </a:r>
            <a:r>
              <a:rPr lang="ko-KR" altLang="en-US" dirty="0"/>
              <a:t> </a:t>
            </a:r>
            <a:r>
              <a:rPr lang="en-US" altLang="ko-KR" dirty="0"/>
              <a:t>Column</a:t>
            </a:r>
            <a:endParaRPr dirty="0"/>
          </a:p>
        </p:txBody>
      </p:sp>
      <p:sp>
        <p:nvSpPr>
          <p:cNvPr id="131" name="Google Shape;131;p25"/>
          <p:cNvSpPr txBox="1">
            <a:spLocks noGrp="1"/>
          </p:cNvSpPr>
          <p:nvPr>
            <p:ph type="body" idx="1"/>
          </p:nvPr>
        </p:nvSpPr>
        <p:spPr>
          <a:xfrm>
            <a:off x="311700" y="951271"/>
            <a:ext cx="8520600" cy="36176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Target Column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X4 (Stem specific density, SSD)</a:t>
            </a:r>
            <a:endParaRPr lang="en-US" altLang="ko-KR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X11 (Specific leaf area, SLA)</a:t>
            </a:r>
            <a:endParaRPr lang="en-US" altLang="ko-KR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X18 (Plant height) </a:t>
            </a:r>
            <a:endParaRPr lang="ko-KR" altLang="en-US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X26 (Seed dry mass) 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dirty="0"/>
              <a:t>X50 (Leaf nitrogen content per leaf area)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dirty="0"/>
              <a:t>X3112 (Leaf area)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0FFE7B-918F-F193-F6D8-BCF81DC14B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5</a:t>
            </a:fld>
            <a:endParaRPr lang="ko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311700" y="288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PlantTraits2024 </a:t>
            </a:r>
            <a:r>
              <a:rPr lang="ko-KR" altLang="en-US" dirty="0"/>
              <a:t>챌린지 </a:t>
            </a:r>
            <a:r>
              <a:rPr lang="en-US" altLang="ko-KR" dirty="0"/>
              <a:t>Data</a:t>
            </a:r>
            <a:endParaRPr dirty="0"/>
          </a:p>
        </p:txBody>
      </p:sp>
      <p:sp>
        <p:nvSpPr>
          <p:cNvPr id="131" name="Google Shape;131;p25"/>
          <p:cNvSpPr txBox="1">
            <a:spLocks noGrp="1"/>
          </p:cNvSpPr>
          <p:nvPr>
            <p:ph type="body" idx="1"/>
          </p:nvPr>
        </p:nvSpPr>
        <p:spPr>
          <a:xfrm>
            <a:off x="311700" y="951270"/>
            <a:ext cx="8520600" cy="10287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dirty="0"/>
              <a:t>기후 데이터</a:t>
            </a:r>
            <a:endParaRPr lang="en-US" altLang="ko-KR" dirty="0"/>
          </a:p>
          <a:p>
            <a:pPr marL="482600" lvl="1" indent="0">
              <a:buNone/>
            </a:pPr>
            <a:r>
              <a:rPr lang="en-US" altLang="ko-KR" dirty="0"/>
              <a:t>- WORDLCLIM_BIO1_annual_mean_teamperature : </a:t>
            </a:r>
            <a:r>
              <a:rPr lang="ko-KR" altLang="en-US" dirty="0"/>
              <a:t>연평균 온도</a:t>
            </a:r>
            <a:endParaRPr lang="en-US" altLang="ko-KR" dirty="0"/>
          </a:p>
          <a:p>
            <a:pPr marL="482600" lvl="1" indent="0">
              <a:buNone/>
            </a:pPr>
            <a:r>
              <a:rPr lang="en-US" altLang="ko-KR" dirty="0"/>
              <a:t>- WORDCLIM_BIO12_annual_precipitation : </a:t>
            </a:r>
            <a:r>
              <a:rPr lang="ko-KR" altLang="en-US" dirty="0"/>
              <a:t>연간 강수량</a:t>
            </a:r>
            <a:endParaRPr lang="en-US" altLang="ko-KR" dirty="0"/>
          </a:p>
          <a:p>
            <a:pPr marL="482600" lvl="1" indent="0">
              <a:buNone/>
            </a:pPr>
            <a:endParaRPr lang="en-US" altLang="ko-KR" dirty="0"/>
          </a:p>
          <a:p>
            <a:pPr marL="482600" lvl="1" indent="0">
              <a:buNone/>
            </a:pPr>
            <a:endParaRPr lang="en-US" altLang="ko-KR" dirty="0"/>
          </a:p>
          <a:p>
            <a:pPr marL="800100" lvl="1">
              <a:buAutoNum type="arabicPeriod"/>
            </a:pPr>
            <a:endParaRPr lang="en-US" altLang="ko-KR" dirty="0"/>
          </a:p>
          <a:p>
            <a:pPr marL="482600" lvl="1" indent="0">
              <a:buNone/>
            </a:pP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0FFE7B-918F-F193-F6D8-BCF81DC14B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6</a:t>
            </a:fld>
            <a:endParaRPr lang="ko" altLang="en-US"/>
          </a:p>
        </p:txBody>
      </p:sp>
      <p:sp>
        <p:nvSpPr>
          <p:cNvPr id="3" name="Google Shape;131;p25">
            <a:extLst>
              <a:ext uri="{FF2B5EF4-FFF2-40B4-BE49-F238E27FC236}">
                <a16:creationId xmlns:a16="http://schemas.microsoft.com/office/drawing/2014/main" id="{127F39FD-0B35-EFBA-8565-313DC30815CB}"/>
              </a:ext>
            </a:extLst>
          </p:cNvPr>
          <p:cNvSpPr txBox="1">
            <a:spLocks/>
          </p:cNvSpPr>
          <p:nvPr/>
        </p:nvSpPr>
        <p:spPr>
          <a:xfrm>
            <a:off x="311700" y="1853067"/>
            <a:ext cx="8520600" cy="112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0814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토양데이터</a:t>
            </a:r>
            <a:endParaRPr lang="en-US" altLang="ko-KR" dirty="0"/>
          </a:p>
          <a:p>
            <a:pPr marL="482600" lvl="1" indent="0">
              <a:buFont typeface="Arial"/>
              <a:buNone/>
            </a:pPr>
            <a:r>
              <a:rPr lang="en-US" altLang="ko-KR" dirty="0"/>
              <a:t>- SOIL_bdod_0.5cm_mean_0.01_deg : 0.5cm </a:t>
            </a:r>
            <a:r>
              <a:rPr lang="ko-KR" altLang="en-US" dirty="0"/>
              <a:t>깊이에서의 토양밀도</a:t>
            </a:r>
            <a:endParaRPr lang="en-US" altLang="ko-KR" dirty="0"/>
          </a:p>
          <a:p>
            <a:pPr marL="482600" lvl="1" indent="0">
              <a:buFont typeface="Arial"/>
              <a:buNone/>
            </a:pPr>
            <a:r>
              <a:rPr lang="en-US" altLang="ko-KR" dirty="0"/>
              <a:t>- SOIL_bdod_15.30cm_mean_0.01_deg : 15-30cm </a:t>
            </a:r>
            <a:r>
              <a:rPr lang="ko-KR" altLang="en-US" dirty="0"/>
              <a:t>깊이에서의 토양 밀도</a:t>
            </a:r>
            <a:endParaRPr lang="en-US" altLang="ko-KR" dirty="0"/>
          </a:p>
          <a:p>
            <a:pPr marL="482600" lvl="1" indent="0">
              <a:buFont typeface="Arial"/>
              <a:buNone/>
            </a:pPr>
            <a:endParaRPr lang="en-US" altLang="ko-KR" dirty="0"/>
          </a:p>
          <a:p>
            <a:pPr marL="800100" lvl="1">
              <a:buFont typeface="Arial"/>
              <a:buAutoNum type="arabicPeriod"/>
            </a:pPr>
            <a:endParaRPr lang="en-US" altLang="ko-KR" dirty="0"/>
          </a:p>
          <a:p>
            <a:pPr marL="482600" lvl="1" indent="0">
              <a:buFont typeface="Arial"/>
              <a:buNone/>
            </a:pPr>
            <a:endParaRPr lang="en-US" altLang="ko-KR" dirty="0"/>
          </a:p>
        </p:txBody>
      </p:sp>
      <p:sp>
        <p:nvSpPr>
          <p:cNvPr id="4" name="Google Shape;131;p25">
            <a:extLst>
              <a:ext uri="{FF2B5EF4-FFF2-40B4-BE49-F238E27FC236}">
                <a16:creationId xmlns:a16="http://schemas.microsoft.com/office/drawing/2014/main" id="{A985D937-FDBC-C457-4497-B2B8D82FA017}"/>
              </a:ext>
            </a:extLst>
          </p:cNvPr>
          <p:cNvSpPr txBox="1">
            <a:spLocks/>
          </p:cNvSpPr>
          <p:nvPr/>
        </p:nvSpPr>
        <p:spPr>
          <a:xfrm>
            <a:off x="311700" y="2791303"/>
            <a:ext cx="8520600" cy="1773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0814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3.</a:t>
            </a:r>
            <a:r>
              <a:rPr lang="ko-KR" altLang="en-US" dirty="0"/>
              <a:t> 위성 데이터</a:t>
            </a:r>
            <a:endParaRPr lang="en-US" altLang="ko-KR" dirty="0"/>
          </a:p>
          <a:p>
            <a:pPr marL="482600" lvl="1" indent="0">
              <a:buNone/>
            </a:pPr>
            <a:r>
              <a:rPr lang="en-US" altLang="ko-KR" dirty="0"/>
              <a:t>- MODIS_2000.2020_monthly_mean_surface_reflectance_band_01_._month_m1 : 2000</a:t>
            </a:r>
            <a:r>
              <a:rPr lang="ko-KR" altLang="en-US" dirty="0"/>
              <a:t>년부터 </a:t>
            </a:r>
            <a:r>
              <a:rPr lang="en-US" altLang="ko-KR" dirty="0"/>
              <a:t>2020</a:t>
            </a:r>
            <a:r>
              <a:rPr lang="ko-KR" altLang="en-US" dirty="0"/>
              <a:t>년까지 매월 </a:t>
            </a:r>
            <a:r>
              <a:rPr lang="en-US" altLang="ko-KR" dirty="0"/>
              <a:t>1</a:t>
            </a:r>
            <a:r>
              <a:rPr lang="ko-KR" altLang="en-US" dirty="0"/>
              <a:t>월에 수집된 첫번째 밴드</a:t>
            </a:r>
            <a:r>
              <a:rPr lang="en-US" altLang="ko-KR" dirty="0"/>
              <a:t>(</a:t>
            </a:r>
            <a:r>
              <a:rPr lang="ko-KR" altLang="en-US" dirty="0"/>
              <a:t>가시광선 </a:t>
            </a:r>
            <a:r>
              <a:rPr lang="ko-KR" altLang="en-US" dirty="0" err="1"/>
              <a:t>영억의</a:t>
            </a:r>
            <a:r>
              <a:rPr lang="ko-KR" altLang="en-US" dirty="0"/>
              <a:t> 데이터</a:t>
            </a:r>
            <a:r>
              <a:rPr lang="en-US" altLang="ko-KR" dirty="0"/>
              <a:t>)</a:t>
            </a:r>
            <a:r>
              <a:rPr lang="ko-KR" altLang="en-US" dirty="0"/>
              <a:t>의 월평균 지표 반사율</a:t>
            </a:r>
            <a:r>
              <a:rPr lang="en-US" altLang="ko-KR" dirty="0"/>
              <a:t> </a:t>
            </a:r>
          </a:p>
          <a:p>
            <a:pPr marL="768350" lvl="1" indent="-285750">
              <a:buFontTx/>
              <a:buChar char="-"/>
            </a:pPr>
            <a:r>
              <a:rPr lang="en-US" altLang="ko-KR" dirty="0"/>
              <a:t>VOD_C_2002_2018_multiyear_mean_m01 : 2002</a:t>
            </a:r>
            <a:r>
              <a:rPr lang="ko-KR" altLang="en-US" dirty="0"/>
              <a:t>년부터 </a:t>
            </a:r>
            <a:r>
              <a:rPr lang="en-US" altLang="ko-KR" dirty="0"/>
              <a:t>2018</a:t>
            </a:r>
            <a:r>
              <a:rPr lang="ko-KR" altLang="en-US" dirty="0"/>
              <a:t>년까지 매년 </a:t>
            </a:r>
            <a:r>
              <a:rPr lang="en-US" altLang="ko-KR" dirty="0"/>
              <a:t>1</a:t>
            </a:r>
            <a:r>
              <a:rPr lang="ko-KR" altLang="en-US" dirty="0"/>
              <a:t>월에 수집된 </a:t>
            </a:r>
            <a:r>
              <a:rPr lang="en-US" altLang="ko-KR" dirty="0"/>
              <a:t>C </a:t>
            </a:r>
            <a:r>
              <a:rPr lang="ko-KR" altLang="en-US" dirty="0"/>
              <a:t>밴드 식생의 밀도와 생물량의 다년 평균값</a:t>
            </a:r>
            <a:endParaRPr lang="en-US" altLang="ko-KR" dirty="0"/>
          </a:p>
          <a:p>
            <a:pPr marL="768350" lvl="1" indent="-285750">
              <a:buFontTx/>
              <a:buChar char="-"/>
            </a:pPr>
            <a:endParaRPr lang="en-US" altLang="ko-KR" dirty="0"/>
          </a:p>
          <a:p>
            <a:pPr marL="800100" lvl="1">
              <a:buFont typeface="Arial"/>
              <a:buAutoNum type="arabicPeriod"/>
            </a:pPr>
            <a:endParaRPr lang="en-US" altLang="ko-KR" dirty="0"/>
          </a:p>
          <a:p>
            <a:pPr marL="482600" lvl="1" indent="0">
              <a:buFont typeface="Arial"/>
              <a:buNone/>
            </a:pPr>
            <a:endParaRPr lang="en-US" altLang="ko-KR" dirty="0"/>
          </a:p>
        </p:txBody>
      </p:sp>
      <p:sp>
        <p:nvSpPr>
          <p:cNvPr id="5" name="Google Shape;131;p25">
            <a:extLst>
              <a:ext uri="{FF2B5EF4-FFF2-40B4-BE49-F238E27FC236}">
                <a16:creationId xmlns:a16="http://schemas.microsoft.com/office/drawing/2014/main" id="{150CA253-431C-09BE-1402-667AF5D13477}"/>
              </a:ext>
            </a:extLst>
          </p:cNvPr>
          <p:cNvSpPr txBox="1">
            <a:spLocks/>
          </p:cNvSpPr>
          <p:nvPr/>
        </p:nvSpPr>
        <p:spPr>
          <a:xfrm>
            <a:off x="1048492" y="4383090"/>
            <a:ext cx="8520600" cy="6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0814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82600" lvl="1" indent="0">
              <a:buFont typeface="Arial"/>
              <a:buNone/>
            </a:pPr>
            <a:r>
              <a:rPr lang="en-US" altLang="ko-KR" b="1" dirty="0"/>
              <a:t>Target column </a:t>
            </a:r>
            <a:r>
              <a:rPr lang="ko-KR" altLang="en-US" b="1" dirty="0"/>
              <a:t>포함 총 </a:t>
            </a:r>
            <a:r>
              <a:rPr lang="en-US" altLang="ko-KR" b="1" dirty="0"/>
              <a:t>176</a:t>
            </a:r>
            <a:r>
              <a:rPr lang="ko-KR" altLang="en-US" b="1" dirty="0"/>
              <a:t>개의 </a:t>
            </a:r>
            <a:r>
              <a:rPr lang="en-US" altLang="ko-KR" b="1" dirty="0"/>
              <a:t>column</a:t>
            </a:r>
            <a:r>
              <a:rPr lang="ko-KR" altLang="en-US" b="1" dirty="0"/>
              <a:t>을 사용하여 학습을 진행합니다</a:t>
            </a:r>
            <a:r>
              <a:rPr lang="en-US" altLang="ko-KR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0518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3A4B3E-E986-C72C-EEFC-9E7C6D2F4E1F}"/>
              </a:ext>
            </a:extLst>
          </p:cNvPr>
          <p:cNvSpPr/>
          <p:nvPr/>
        </p:nvSpPr>
        <p:spPr>
          <a:xfrm>
            <a:off x="0" y="0"/>
            <a:ext cx="6003235" cy="5143497"/>
          </a:xfrm>
          <a:prstGeom prst="rect">
            <a:avLst/>
          </a:prstGeom>
          <a:solidFill>
            <a:srgbClr val="1D38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11782A7-5C5C-4BC6-3384-7B6D56904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88274"/>
            <a:ext cx="8520600" cy="1610885"/>
          </a:xfrm>
        </p:spPr>
        <p:txBody>
          <a:bodyPr anchor="b">
            <a:normAutofit/>
          </a:bodyPr>
          <a:lstStyle/>
          <a:p>
            <a:r>
              <a:rPr lang="en-US" altLang="ko-KR" sz="4800" dirty="0">
                <a:solidFill>
                  <a:srgbClr val="F9F7F7"/>
                </a:solidFill>
              </a:rPr>
              <a:t>Methodology</a:t>
            </a:r>
            <a:endParaRPr lang="ko-KR" altLang="en-US" sz="4800" dirty="0">
              <a:solidFill>
                <a:srgbClr val="F9F7F7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9B9D7A-ACAE-384A-848E-8A31F600A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993501"/>
            <a:ext cx="8520600" cy="2575374"/>
          </a:xfrm>
        </p:spPr>
        <p:txBody>
          <a:bodyPr/>
          <a:lstStyle/>
          <a:p>
            <a:pPr marL="114300" indent="0">
              <a:buNone/>
            </a:pPr>
            <a:r>
              <a:rPr lang="ko-KR" altLang="en-US" dirty="0">
                <a:solidFill>
                  <a:srgbClr val="F9F7F7"/>
                </a:solidFill>
              </a:rPr>
              <a:t>모델 선정</a:t>
            </a:r>
            <a:endParaRPr lang="en-US" altLang="ko-KR" dirty="0">
              <a:solidFill>
                <a:srgbClr val="F9F7F7"/>
              </a:solidFill>
            </a:endParaRPr>
          </a:p>
          <a:p>
            <a:pPr marL="114300" indent="0">
              <a:buNone/>
            </a:pPr>
            <a:r>
              <a:rPr lang="en-US" altLang="ko-KR" dirty="0">
                <a:solidFill>
                  <a:srgbClr val="F9F7F7"/>
                </a:solidFill>
              </a:rPr>
              <a:t>Loss function </a:t>
            </a:r>
            <a:r>
              <a:rPr lang="ko-KR" altLang="en-US" dirty="0">
                <a:solidFill>
                  <a:srgbClr val="F9F7F7"/>
                </a:solidFill>
              </a:rPr>
              <a:t>선정</a:t>
            </a:r>
            <a:endParaRPr lang="en-US" altLang="ko-KR" dirty="0">
              <a:solidFill>
                <a:srgbClr val="F9F7F7"/>
              </a:solidFill>
            </a:endParaRPr>
          </a:p>
          <a:p>
            <a:pPr marL="114300" indent="0">
              <a:buNone/>
            </a:pPr>
            <a:r>
              <a:rPr lang="en-US" altLang="ko-KR" dirty="0">
                <a:solidFill>
                  <a:srgbClr val="F9F7F7"/>
                </a:solidFill>
              </a:rPr>
              <a:t>Optimizer </a:t>
            </a:r>
            <a:r>
              <a:rPr lang="ko-KR" altLang="en-US" dirty="0">
                <a:solidFill>
                  <a:srgbClr val="F9F7F7"/>
                </a:solidFill>
              </a:rPr>
              <a:t>선정</a:t>
            </a:r>
            <a:endParaRPr lang="en-US" altLang="ko-KR" dirty="0">
              <a:solidFill>
                <a:srgbClr val="F9F7F7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1868D6-28F0-5E01-DCD0-BE97584C28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7</a:t>
            </a:fld>
            <a:endParaRPr lang="ko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9683FF-7713-C41A-76DC-03AEA09BA814}"/>
              </a:ext>
            </a:extLst>
          </p:cNvPr>
          <p:cNvSpPr txBox="1"/>
          <p:nvPr/>
        </p:nvSpPr>
        <p:spPr>
          <a:xfrm>
            <a:off x="8263965" y="-28352"/>
            <a:ext cx="645286" cy="1250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ko-KR" sz="9600" dirty="0">
                <a:solidFill>
                  <a:srgbClr val="B9C6DF">
                    <a:alpha val="20000"/>
                  </a:srgb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4703E-F433-29AF-77E5-557E360AD368}"/>
              </a:ext>
            </a:extLst>
          </p:cNvPr>
          <p:cNvSpPr txBox="1"/>
          <p:nvPr/>
        </p:nvSpPr>
        <p:spPr>
          <a:xfrm>
            <a:off x="8508636" y="579186"/>
            <a:ext cx="645286" cy="1250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ko-KR" sz="9600" dirty="0">
                <a:solidFill>
                  <a:srgbClr val="B9C6DF">
                    <a:alpha val="20000"/>
                  </a:srgb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2FC1C-EC46-8F94-C6C3-938A3B235F9E}"/>
              </a:ext>
            </a:extLst>
          </p:cNvPr>
          <p:cNvSpPr txBox="1"/>
          <p:nvPr/>
        </p:nvSpPr>
        <p:spPr>
          <a:xfrm>
            <a:off x="8388078" y="1157204"/>
            <a:ext cx="645286" cy="1250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ko-KR" sz="9600" dirty="0">
                <a:solidFill>
                  <a:srgbClr val="B9C6DF">
                    <a:alpha val="20000"/>
                  </a:srgb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FCC691-2F5E-F034-126B-9B6EEED69AF8}"/>
              </a:ext>
            </a:extLst>
          </p:cNvPr>
          <p:cNvSpPr txBox="1"/>
          <p:nvPr/>
        </p:nvSpPr>
        <p:spPr>
          <a:xfrm>
            <a:off x="8543966" y="1711712"/>
            <a:ext cx="645286" cy="1250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ko-KR" sz="9600" dirty="0">
                <a:solidFill>
                  <a:srgbClr val="B9C6DF">
                    <a:alpha val="20000"/>
                  </a:srgb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2A6250-0394-7749-4DA7-C8B4A429AE81}"/>
              </a:ext>
            </a:extLst>
          </p:cNvPr>
          <p:cNvSpPr/>
          <p:nvPr/>
        </p:nvSpPr>
        <p:spPr>
          <a:xfrm>
            <a:off x="-54666" y="1808923"/>
            <a:ext cx="3597966" cy="45719"/>
          </a:xfrm>
          <a:prstGeom prst="rect">
            <a:avLst/>
          </a:prstGeom>
          <a:solidFill>
            <a:srgbClr val="F9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B3B9137-58F1-7E8F-B204-10B0094902D6}"/>
              </a:ext>
            </a:extLst>
          </p:cNvPr>
          <p:cNvCxnSpPr/>
          <p:nvPr/>
        </p:nvCxnSpPr>
        <p:spPr>
          <a:xfrm>
            <a:off x="-54666" y="1933160"/>
            <a:ext cx="3369366" cy="0"/>
          </a:xfrm>
          <a:prstGeom prst="line">
            <a:avLst/>
          </a:prstGeom>
          <a:ln>
            <a:solidFill>
              <a:srgbClr val="F9F7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91C150CA-2BCC-08B0-85A0-8DE09C594B80}"/>
              </a:ext>
            </a:extLst>
          </p:cNvPr>
          <p:cNvSpPr/>
          <p:nvPr/>
        </p:nvSpPr>
        <p:spPr>
          <a:xfrm>
            <a:off x="3534938" y="1775123"/>
            <a:ext cx="108000" cy="108000"/>
          </a:xfrm>
          <a:prstGeom prst="ellipse">
            <a:avLst/>
          </a:prstGeom>
          <a:solidFill>
            <a:srgbClr val="1D3857"/>
          </a:solidFill>
          <a:ln w="38100">
            <a:solidFill>
              <a:srgbClr val="F9F7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437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311700" y="288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모델 후보</a:t>
            </a:r>
            <a:endParaRPr dirty="0"/>
          </a:p>
        </p:txBody>
      </p:sp>
      <p:sp>
        <p:nvSpPr>
          <p:cNvPr id="131" name="Google Shape;131;p25"/>
          <p:cNvSpPr txBox="1">
            <a:spLocks noGrp="1"/>
          </p:cNvSpPr>
          <p:nvPr>
            <p:ph type="body" idx="1"/>
          </p:nvPr>
        </p:nvSpPr>
        <p:spPr>
          <a:xfrm>
            <a:off x="311700" y="951270"/>
            <a:ext cx="8520600" cy="3998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82600" lvl="1" indent="0">
              <a:buNone/>
            </a:pPr>
            <a:endParaRPr lang="en-US" altLang="ko-KR" dirty="0"/>
          </a:p>
          <a:p>
            <a:pPr marL="482600" lvl="1" indent="0">
              <a:buNone/>
            </a:pPr>
            <a:endParaRPr lang="en-US" altLang="ko-KR" dirty="0"/>
          </a:p>
          <a:p>
            <a:pPr marL="800100" lvl="1">
              <a:buAutoNum type="arabicPeriod"/>
            </a:pPr>
            <a:endParaRPr lang="en-US" altLang="ko-KR" dirty="0"/>
          </a:p>
          <a:p>
            <a:pPr marL="482600" lvl="1" indent="0">
              <a:buNone/>
            </a:pP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0FFE7B-918F-F193-F6D8-BCF81DC14B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8</a:t>
            </a:fld>
            <a:endParaRPr lang="ko" altLang="en-US"/>
          </a:p>
        </p:txBody>
      </p:sp>
      <p:sp>
        <p:nvSpPr>
          <p:cNvPr id="12" name="Google Shape;131;p25">
            <a:extLst>
              <a:ext uri="{FF2B5EF4-FFF2-40B4-BE49-F238E27FC236}">
                <a16:creationId xmlns:a16="http://schemas.microsoft.com/office/drawing/2014/main" id="{53C75CF7-77B3-427B-97EE-A819C7F88EC2}"/>
              </a:ext>
            </a:extLst>
          </p:cNvPr>
          <p:cNvSpPr txBox="1">
            <a:spLocks/>
          </p:cNvSpPr>
          <p:nvPr/>
        </p:nvSpPr>
        <p:spPr>
          <a:xfrm>
            <a:off x="311700" y="951270"/>
            <a:ext cx="8520600" cy="3903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0814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>
              <a:buFont typeface="Arial"/>
              <a:buAutoNum type="arabicPeriod"/>
            </a:pPr>
            <a:r>
              <a:rPr lang="en-US" altLang="ko-KR" dirty="0" err="1"/>
              <a:t>Swin</a:t>
            </a:r>
            <a:r>
              <a:rPr lang="ko-KR" altLang="en-US" dirty="0"/>
              <a:t> </a:t>
            </a:r>
            <a:r>
              <a:rPr lang="en-US" altLang="ko-KR" dirty="0"/>
              <a:t>Transformer</a:t>
            </a:r>
            <a:r>
              <a:rPr lang="ko-KR" altLang="en-US" dirty="0"/>
              <a:t> </a:t>
            </a:r>
            <a:r>
              <a:rPr lang="en-US" altLang="ko-KR" dirty="0"/>
              <a:t>(swin_large_patch4_window12_384.ms_in22k_ft_in1k)</a:t>
            </a:r>
          </a:p>
          <a:p>
            <a:pPr marL="482600" lvl="1" indent="0">
              <a:buNone/>
            </a:pPr>
            <a:r>
              <a:rPr lang="en-US" altLang="ko-KR" dirty="0"/>
              <a:t>-	</a:t>
            </a:r>
            <a:r>
              <a:rPr lang="ko-KR" altLang="en-US" dirty="0"/>
              <a:t>대규모 이미지 인식 및 다양한 해상도에서의 작업에 특화</a:t>
            </a:r>
            <a:endParaRPr lang="en-US" altLang="ko-KR" dirty="0"/>
          </a:p>
          <a:p>
            <a:pPr marL="482600" lvl="1" indent="0">
              <a:buNone/>
            </a:pPr>
            <a:endParaRPr lang="en-US" altLang="ko-KR" dirty="0"/>
          </a:p>
          <a:p>
            <a:pPr marL="342900">
              <a:buFont typeface="Arial"/>
              <a:buAutoNum type="arabicPeriod"/>
            </a:pPr>
            <a:r>
              <a:rPr lang="en-US" altLang="ko-KR" dirty="0"/>
              <a:t>Vision Transformer (vit_large_patch16_384)</a:t>
            </a:r>
          </a:p>
          <a:p>
            <a:pPr marL="768350" lvl="1" indent="-285750">
              <a:buFontTx/>
              <a:buChar char="-"/>
            </a:pPr>
            <a:r>
              <a:rPr lang="en-US" altLang="ko-KR" dirty="0"/>
              <a:t>Self-Attention Mechanism</a:t>
            </a:r>
            <a:r>
              <a:rPr lang="ko-KR" altLang="en-US" dirty="0"/>
              <a:t>으로 이미지 분류에 특화</a:t>
            </a:r>
            <a:endParaRPr lang="en-US" altLang="ko-KR" dirty="0"/>
          </a:p>
          <a:p>
            <a:pPr marL="482600" lvl="1" indent="0">
              <a:buNone/>
            </a:pPr>
            <a:endParaRPr lang="en-US" altLang="ko-KR" dirty="0"/>
          </a:p>
          <a:p>
            <a:pPr marL="342900">
              <a:buFont typeface="Arial"/>
              <a:buAutoNum type="arabicPeriod"/>
            </a:pPr>
            <a:r>
              <a:rPr lang="en-US" altLang="ko-KR" dirty="0"/>
              <a:t>EfficientNetv2 (efficientnetv2_s)</a:t>
            </a:r>
          </a:p>
          <a:p>
            <a:pPr marL="482600" lvl="1" indent="0">
              <a:buNone/>
            </a:pPr>
            <a:r>
              <a:rPr lang="en-US" altLang="ko-KR" dirty="0"/>
              <a:t>-	</a:t>
            </a:r>
            <a:r>
              <a:rPr lang="ko-KR" altLang="en-US" dirty="0"/>
              <a:t>적은 자원으로도 높은 성능을 내는 자원 효율적인 이미지 인식에 특화</a:t>
            </a:r>
            <a:endParaRPr lang="en-US" altLang="ko-KR" dirty="0"/>
          </a:p>
          <a:p>
            <a:pPr marL="800100" lvl="1">
              <a:buFont typeface="Arial"/>
              <a:buAutoNum type="arabicPeriod"/>
            </a:pPr>
            <a:endParaRPr lang="en-US" altLang="ko-KR" dirty="0"/>
          </a:p>
          <a:p>
            <a:pPr marL="482600" lvl="1" indent="0">
              <a:buFont typeface="Arial"/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60768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311700" y="288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모델 선정</a:t>
            </a:r>
            <a:endParaRPr dirty="0"/>
          </a:p>
        </p:txBody>
      </p:sp>
      <p:sp>
        <p:nvSpPr>
          <p:cNvPr id="131" name="Google Shape;131;p25"/>
          <p:cNvSpPr txBox="1">
            <a:spLocks noGrp="1"/>
          </p:cNvSpPr>
          <p:nvPr>
            <p:ph type="body" idx="1"/>
          </p:nvPr>
        </p:nvSpPr>
        <p:spPr>
          <a:xfrm>
            <a:off x="311700" y="951270"/>
            <a:ext cx="8520600" cy="3998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82600" lvl="1" indent="0">
              <a:buNone/>
            </a:pPr>
            <a:endParaRPr lang="en-US" altLang="ko-KR" dirty="0"/>
          </a:p>
          <a:p>
            <a:pPr marL="482600" lvl="1" indent="0">
              <a:buNone/>
            </a:pPr>
            <a:endParaRPr lang="en-US" altLang="ko-KR" dirty="0"/>
          </a:p>
          <a:p>
            <a:pPr marL="800100" lvl="1">
              <a:buAutoNum type="arabicPeriod"/>
            </a:pPr>
            <a:endParaRPr lang="en-US" altLang="ko-KR" dirty="0"/>
          </a:p>
          <a:p>
            <a:pPr marL="482600" lvl="1" indent="0">
              <a:buNone/>
            </a:pP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0FFE7B-918F-F193-F6D8-BCF81DC14B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9</a:t>
            </a:fld>
            <a:endParaRPr lang="ko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60564B2-946C-BC45-B92E-737AEEF53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903306"/>
              </p:ext>
            </p:extLst>
          </p:nvPr>
        </p:nvGraphicFramePr>
        <p:xfrm>
          <a:off x="391550" y="1130593"/>
          <a:ext cx="7022124" cy="2992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7404">
                  <a:extLst>
                    <a:ext uri="{9D8B030D-6E8A-4147-A177-3AD203B41FA5}">
                      <a16:colId xmlns:a16="http://schemas.microsoft.com/office/drawing/2014/main" val="4092888587"/>
                    </a:ext>
                  </a:extLst>
                </a:gridCol>
                <a:gridCol w="1399735">
                  <a:extLst>
                    <a:ext uri="{9D8B030D-6E8A-4147-A177-3AD203B41FA5}">
                      <a16:colId xmlns:a16="http://schemas.microsoft.com/office/drawing/2014/main" val="2289157054"/>
                    </a:ext>
                  </a:extLst>
                </a:gridCol>
                <a:gridCol w="829994">
                  <a:extLst>
                    <a:ext uri="{9D8B030D-6E8A-4147-A177-3AD203B41FA5}">
                      <a16:colId xmlns:a16="http://schemas.microsoft.com/office/drawing/2014/main" val="3497461331"/>
                    </a:ext>
                  </a:extLst>
                </a:gridCol>
                <a:gridCol w="1244991">
                  <a:extLst>
                    <a:ext uri="{9D8B030D-6E8A-4147-A177-3AD203B41FA5}">
                      <a16:colId xmlns:a16="http://schemas.microsoft.com/office/drawing/2014/main" val="1236282849"/>
                    </a:ext>
                  </a:extLst>
                </a:gridCol>
              </a:tblGrid>
              <a:tr h="3911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Model</a:t>
                      </a:r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Score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Epoch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Batch Size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09612"/>
                  </a:ext>
                </a:extLst>
              </a:tr>
              <a:tr h="39114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swin_large_patch4_window12_384.ms_in22k_ft_in1k</a:t>
                      </a:r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0.35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520726"/>
                  </a:ext>
                </a:extLst>
              </a:tr>
              <a:tr h="39114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vit_large_patch16_384</a:t>
                      </a:r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3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0.33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3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3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376178"/>
                  </a:ext>
                </a:extLst>
              </a:tr>
              <a:tr h="39114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efficientnetv2</a:t>
                      </a:r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3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0.32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3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3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354690"/>
                  </a:ext>
                </a:extLst>
              </a:tr>
              <a:tr h="39114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swin_large_patch4_window12_384.ms_in22k_ft_in1k</a:t>
                      </a:r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0.38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777623"/>
                  </a:ext>
                </a:extLst>
              </a:tr>
              <a:tr h="39114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vit_large_patch16_384</a:t>
                      </a:r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3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0.36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3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3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629653"/>
                  </a:ext>
                </a:extLst>
              </a:tr>
              <a:tr h="39114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efficientnetv2</a:t>
                      </a:r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3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0.35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3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3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0968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693193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사용자 지정 3">
      <a:dk1>
        <a:srgbClr val="081421"/>
      </a:dk1>
      <a:lt1>
        <a:srgbClr val="F9F7F7"/>
      </a:lt1>
      <a:dk2>
        <a:srgbClr val="112D4E"/>
      </a:dk2>
      <a:lt2>
        <a:srgbClr val="F6F3F3"/>
      </a:lt2>
      <a:accent1>
        <a:srgbClr val="B9C6DF"/>
      </a:accent1>
      <a:accent2>
        <a:srgbClr val="2864A4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사용자 지정 3">
      <a:majorFont>
        <a:latin typeface="Pretendard SemiBold"/>
        <a:ea typeface="에스코어 드림 5 Medium"/>
        <a:cs typeface=""/>
      </a:majorFont>
      <a:minorFont>
        <a:latin typeface="Pretendard Medium"/>
        <a:ea typeface="에스코어 드림 4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12940</TotalTime>
  <Words>851</Words>
  <Application>Microsoft Office PowerPoint</Application>
  <PresentationFormat>화면 슬라이드 쇼(16:9)</PresentationFormat>
  <Paragraphs>231</Paragraphs>
  <Slides>25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Pretendard Light</vt:lpstr>
      <vt:lpstr>Pretendard Medium</vt:lpstr>
      <vt:lpstr>프리젠테이션 3 Light</vt:lpstr>
      <vt:lpstr>D2Coding</vt:lpstr>
      <vt:lpstr>Arial</vt:lpstr>
      <vt:lpstr>에스코어 드림 4 Regular</vt:lpstr>
      <vt:lpstr>에스코어 드림 5 Medium</vt:lpstr>
      <vt:lpstr>Simple Light</vt:lpstr>
      <vt:lpstr>PlantTraints2024</vt:lpstr>
      <vt:lpstr>Table of Contents</vt:lpstr>
      <vt:lpstr>Introduction</vt:lpstr>
      <vt:lpstr>PlantTraits2024 챌린지 개요</vt:lpstr>
      <vt:lpstr>PlantTraits2024 챌린지 Target Column</vt:lpstr>
      <vt:lpstr>PlantTraits2024 챌린지 Data</vt:lpstr>
      <vt:lpstr>Methodology</vt:lpstr>
      <vt:lpstr>모델 후보</vt:lpstr>
      <vt:lpstr>모델 선정</vt:lpstr>
      <vt:lpstr>Loss Function 선정</vt:lpstr>
      <vt:lpstr>Optimizer 선정</vt:lpstr>
      <vt:lpstr>Approches</vt:lpstr>
      <vt:lpstr>Weighted Loss Function</vt:lpstr>
      <vt:lpstr>Weighted Loss Function</vt:lpstr>
      <vt:lpstr>Hyperparameter Tuning</vt:lpstr>
      <vt:lpstr>Data Augmentation (Albumentation)</vt:lpstr>
      <vt:lpstr>Randomforest Regression</vt:lpstr>
      <vt:lpstr>Data Augmentation (Alpha blending)</vt:lpstr>
      <vt:lpstr>Data Augmentation (Clip)</vt:lpstr>
      <vt:lpstr>6개의 독립적인 모델</vt:lpstr>
      <vt:lpstr>Result</vt:lpstr>
      <vt:lpstr>Result</vt:lpstr>
      <vt:lpstr>Future Work</vt:lpstr>
      <vt:lpstr>Future Work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TeraSim From Enabling TCP Communication over Terahertz Links: An Extension to ns-3’s TeraSim Module</dc:title>
  <dc:creator>GaHye</dc:creator>
  <cp:lastModifiedBy>이재훈</cp:lastModifiedBy>
  <cp:revision>17</cp:revision>
  <dcterms:modified xsi:type="dcterms:W3CDTF">2024-06-20T05:02:06Z</dcterms:modified>
</cp:coreProperties>
</file>